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3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4.xml" ContentType="application/vnd.openxmlformats-officedocument.theme+xml"/>
  <Override PartName="/ppt/slideLayouts/slideLayout25.xml" ContentType="application/vnd.openxmlformats-officedocument.presentationml.slideLayout+xml"/>
  <Override PartName="/ppt/theme/theme5.xml" ContentType="application/vnd.openxmlformats-officedocument.theme+xml"/>
  <Override PartName="/ppt/slideLayouts/slideLayout26.xml" ContentType="application/vnd.openxmlformats-officedocument.presentationml.slideLayout+xml"/>
  <Override PartName="/ppt/theme/theme6.xml" ContentType="application/vnd.openxmlformats-officedocument.theme+xml"/>
  <Override PartName="/ppt/slideLayouts/slideLayout27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8" r:id="rId1"/>
    <p:sldMasterId id="2147483905" r:id="rId2"/>
    <p:sldMasterId id="2147483955" r:id="rId3"/>
    <p:sldMasterId id="2147483939" r:id="rId4"/>
    <p:sldMasterId id="2147483948" r:id="rId5"/>
    <p:sldMasterId id="2147483950" r:id="rId6"/>
    <p:sldMasterId id="2147483683" r:id="rId7"/>
  </p:sldMasterIdLst>
  <p:notesMasterIdLst>
    <p:notesMasterId r:id="rId52"/>
  </p:notesMasterIdLst>
  <p:handoutMasterIdLst>
    <p:handoutMasterId r:id="rId53"/>
  </p:handoutMasterIdLst>
  <p:sldIdLst>
    <p:sldId id="603" r:id="rId8"/>
    <p:sldId id="1838" r:id="rId9"/>
    <p:sldId id="2041" r:id="rId10"/>
    <p:sldId id="2024" r:id="rId11"/>
    <p:sldId id="2088" r:id="rId12"/>
    <p:sldId id="2098" r:id="rId13"/>
    <p:sldId id="2116" r:id="rId14"/>
    <p:sldId id="2049" r:id="rId15"/>
    <p:sldId id="593" r:id="rId16"/>
    <p:sldId id="2082" r:id="rId17"/>
    <p:sldId id="2081" r:id="rId18"/>
    <p:sldId id="2083" r:id="rId19"/>
    <p:sldId id="2101" r:id="rId20"/>
    <p:sldId id="2084" r:id="rId21"/>
    <p:sldId id="2103" r:id="rId22"/>
    <p:sldId id="2085" r:id="rId23"/>
    <p:sldId id="2089" r:id="rId24"/>
    <p:sldId id="2086" r:id="rId25"/>
    <p:sldId id="2087" r:id="rId26"/>
    <p:sldId id="2090" r:id="rId27"/>
    <p:sldId id="2102" r:id="rId28"/>
    <p:sldId id="2097" r:id="rId29"/>
    <p:sldId id="2107" r:id="rId30"/>
    <p:sldId id="2105" r:id="rId31"/>
    <p:sldId id="2106" r:id="rId32"/>
    <p:sldId id="2112" r:id="rId33"/>
    <p:sldId id="2104" r:id="rId34"/>
    <p:sldId id="2108" r:id="rId35"/>
    <p:sldId id="2109" r:id="rId36"/>
    <p:sldId id="2110" r:id="rId37"/>
    <p:sldId id="2111" r:id="rId38"/>
    <p:sldId id="2114" r:id="rId39"/>
    <p:sldId id="2113" r:id="rId40"/>
    <p:sldId id="2093" r:id="rId41"/>
    <p:sldId id="2092" r:id="rId42"/>
    <p:sldId id="1903" r:id="rId43"/>
    <p:sldId id="1894" r:id="rId44"/>
    <p:sldId id="2095" r:id="rId45"/>
    <p:sldId id="2094" r:id="rId46"/>
    <p:sldId id="2096" r:id="rId47"/>
    <p:sldId id="2100" r:id="rId48"/>
    <p:sldId id="2055" r:id="rId49"/>
    <p:sldId id="2115" r:id="rId50"/>
    <p:sldId id="582" r:id="rId51"/>
  </p:sldIdLst>
  <p:sldSz cx="12196763" cy="6858000"/>
  <p:notesSz cx="6858000" cy="9144000"/>
  <p:defaultTextStyle>
    <a:defPPr>
      <a:defRPr lang="en-US"/>
    </a:defPPr>
    <a:lvl1pPr marL="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4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7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71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957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196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43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67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913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595757"/>
    <a:srgbClr val="FFFF00"/>
    <a:srgbClr val="1D1D1A"/>
    <a:srgbClr val="E4EBEA"/>
    <a:srgbClr val="FFFFFF"/>
    <a:srgbClr val="221815"/>
    <a:srgbClr val="E9002F"/>
    <a:srgbClr val="F2F2F2"/>
    <a:srgbClr val="66BA36"/>
    <a:srgbClr val="3DBD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683" autoAdjust="0"/>
    <p:restoredTop sz="96291" autoAdjust="0"/>
  </p:normalViewPr>
  <p:slideViewPr>
    <p:cSldViewPr snapToGrid="0" snapToObjects="1">
      <p:cViewPr varScale="1">
        <p:scale>
          <a:sx n="122" d="100"/>
          <a:sy n="122" d="100"/>
        </p:scale>
        <p:origin x="272" y="2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3104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slide" Target="slides/slide32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slide" Target="slides/slide35.xml"/><Relationship Id="rId47" Type="http://schemas.openxmlformats.org/officeDocument/2006/relationships/slide" Target="slides/slide40.xml"/><Relationship Id="rId50" Type="http://schemas.openxmlformats.org/officeDocument/2006/relationships/slide" Target="slides/slide43.xml"/><Relationship Id="rId55" Type="http://schemas.openxmlformats.org/officeDocument/2006/relationships/viewProps" Target="viewProp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53" Type="http://schemas.openxmlformats.org/officeDocument/2006/relationships/handoutMaster" Target="handoutMasters/handoutMaster1.xml"/><Relationship Id="rId5" Type="http://schemas.openxmlformats.org/officeDocument/2006/relationships/slideMaster" Target="slideMasters/slideMaster5.xml"/><Relationship Id="rId19" Type="http://schemas.openxmlformats.org/officeDocument/2006/relationships/slide" Target="slides/slide12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slide" Target="slides/slide41.xml"/><Relationship Id="rId56" Type="http://schemas.openxmlformats.org/officeDocument/2006/relationships/theme" Target="theme/theme1.xml"/><Relationship Id="rId8" Type="http://schemas.openxmlformats.org/officeDocument/2006/relationships/slide" Target="slides/slide1.xml"/><Relationship Id="rId51" Type="http://schemas.openxmlformats.org/officeDocument/2006/relationships/slide" Target="slides/slide44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slide" Target="slides/slide39.xml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slide" Target="slides/slide42.xml"/><Relationship Id="rId57" Type="http://schemas.openxmlformats.org/officeDocument/2006/relationships/tableStyles" Target="tableStyles.xml"/><Relationship Id="rId10" Type="http://schemas.openxmlformats.org/officeDocument/2006/relationships/slide" Target="slides/slide3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CC198DB-AFBD-584A-8986-364FF2B03F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01315C-523F-A043-8029-B992149712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CF71B8-DF2A-2E41-BE66-2E18A767DA8A}" type="datetimeFigureOut">
              <a:rPr lang="en-US" smtClean="0"/>
              <a:t>8/2/23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601424-70F4-1643-8E3A-557A0258D6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5BF48A-FF5C-8145-95A7-EE66A87C73D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5F0CC5-85BE-A64A-BD47-54C66F7E9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0952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D60A27-BF12-6744-9E93-932A0E34D8BB}" type="datetimeFigureOut">
              <a:rPr lang="en-US" smtClean="0"/>
              <a:t>8/2/23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7326F3-4732-B74B-9C70-D0992466E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632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5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304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957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60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826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913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566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721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1611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尽管 </a:t>
            </a:r>
            <a:r>
              <a:rPr kumimoji="1" lang="en-US" altLang="zh-CN" dirty="0"/>
              <a:t>TPU </a:t>
            </a:r>
            <a:r>
              <a:rPr kumimoji="1" lang="zh-CN" altLang="en-US" dirty="0"/>
              <a:t>更小且更节能，但相比 </a:t>
            </a:r>
            <a:r>
              <a:rPr kumimoji="1" lang="en-US" altLang="zh-CN" dirty="0"/>
              <a:t>K80 GPU</a:t>
            </a:r>
            <a:r>
              <a:rPr kumimoji="1" lang="zh-CN" altLang="en-US" dirty="0"/>
              <a:t>，</a:t>
            </a:r>
            <a:r>
              <a:rPr kumimoji="1" lang="en-US" altLang="zh-CN" dirty="0"/>
              <a:t>TPU </a:t>
            </a:r>
            <a:r>
              <a:rPr kumimoji="1" lang="zh-CN" altLang="en-US" dirty="0"/>
              <a:t>有 </a:t>
            </a:r>
            <a:r>
              <a:rPr kumimoji="1" lang="en-US" altLang="zh-CN" dirty="0"/>
              <a:t>25 </a:t>
            </a:r>
            <a:r>
              <a:rPr kumimoji="1" lang="zh-CN" altLang="en-US" dirty="0"/>
              <a:t>倍多的 </a:t>
            </a:r>
            <a:r>
              <a:rPr kumimoji="1" lang="en-US" altLang="zh-CN" dirty="0"/>
              <a:t>MACs </a:t>
            </a:r>
            <a:r>
              <a:rPr kumimoji="1" lang="zh-CN" altLang="en-US" dirty="0"/>
              <a:t>和 </a:t>
            </a:r>
            <a:r>
              <a:rPr kumimoji="1" lang="en-US" altLang="zh-CN" dirty="0"/>
              <a:t>3.5 </a:t>
            </a:r>
            <a:r>
              <a:rPr kumimoji="1" lang="zh-CN" altLang="en-US" dirty="0"/>
              <a:t>倍大的片上存储空间</a:t>
            </a:r>
          </a:p>
          <a:p>
            <a:r>
              <a:rPr kumimoji="1" lang="en-US" altLang="zh-CN" dirty="0"/>
              <a:t>TPU </a:t>
            </a:r>
            <a:r>
              <a:rPr kumimoji="1" lang="zh-CN" altLang="en-US" dirty="0"/>
              <a:t>比 </a:t>
            </a:r>
            <a:r>
              <a:rPr kumimoji="1" lang="en-US" altLang="zh-CN" dirty="0"/>
              <a:t>K80 GPU </a:t>
            </a:r>
            <a:r>
              <a:rPr kumimoji="1" lang="zh-CN" altLang="en-US" dirty="0"/>
              <a:t>和 </a:t>
            </a:r>
            <a:r>
              <a:rPr kumimoji="1" lang="en-US" altLang="zh-CN" dirty="0"/>
              <a:t>Haswell CPU </a:t>
            </a:r>
            <a:r>
              <a:rPr kumimoji="1" lang="zh-CN" altLang="en-US" dirty="0"/>
              <a:t>快大概 </a:t>
            </a:r>
            <a:r>
              <a:rPr kumimoji="1" lang="en-US" altLang="zh-CN" dirty="0"/>
              <a:t>15-30 </a:t>
            </a:r>
            <a:r>
              <a:rPr kumimoji="1" lang="zh-CN" altLang="en-US" dirty="0"/>
              <a:t>倍</a:t>
            </a:r>
          </a:p>
          <a:p>
            <a:r>
              <a:rPr kumimoji="1" lang="zh-CN" altLang="en-US" dirty="0"/>
              <a:t>在六个神经网络 </a:t>
            </a:r>
            <a:r>
              <a:rPr kumimoji="1" lang="en-US" altLang="zh-CN" dirty="0"/>
              <a:t>benchmark </a:t>
            </a:r>
            <a:r>
              <a:rPr kumimoji="1" lang="zh-CN" altLang="en-US" dirty="0"/>
              <a:t>中，有四个是因为内存带宽而受限；如果</a:t>
            </a:r>
            <a:r>
              <a:rPr kumimoji="1" lang="en-US" altLang="zh-CN" dirty="0"/>
              <a:t>TPU</a:t>
            </a:r>
            <a:r>
              <a:rPr kumimoji="1" lang="zh-CN" altLang="en-US" dirty="0"/>
              <a:t>被修改为与</a:t>
            </a:r>
            <a:r>
              <a:rPr kumimoji="1" lang="en-US" altLang="zh-CN" dirty="0"/>
              <a:t>K80 GPU</a:t>
            </a:r>
            <a:r>
              <a:rPr kumimoji="1" lang="zh-CN" altLang="en-US" dirty="0"/>
              <a:t>相同的内存系统，它将比</a:t>
            </a:r>
            <a:r>
              <a:rPr kumimoji="1" lang="en-US" altLang="zh-CN" dirty="0"/>
              <a:t>GPU</a:t>
            </a:r>
            <a:r>
              <a:rPr kumimoji="1" lang="zh-CN" altLang="en-US" dirty="0"/>
              <a:t>和</a:t>
            </a:r>
            <a:r>
              <a:rPr kumimoji="1" lang="en-US" altLang="zh-CN" dirty="0"/>
              <a:t>CPU</a:t>
            </a:r>
            <a:r>
              <a:rPr kumimoji="1" lang="zh-CN" altLang="en-US" dirty="0"/>
              <a:t>快大约 </a:t>
            </a:r>
            <a:r>
              <a:rPr kumimoji="1" lang="en-US" altLang="zh-CN" dirty="0"/>
              <a:t>30 - 50 </a:t>
            </a:r>
            <a:r>
              <a:rPr kumimoji="1" lang="zh-CN" altLang="en-US" dirty="0"/>
              <a:t>倍</a:t>
            </a:r>
          </a:p>
          <a:p>
            <a:r>
              <a:rPr kumimoji="1" lang="en-US" altLang="zh-CN" dirty="0"/>
              <a:t>TPU</a:t>
            </a:r>
            <a:r>
              <a:rPr kumimoji="1" lang="zh-CN" altLang="en-US" dirty="0"/>
              <a:t>的性能</a:t>
            </a:r>
            <a:r>
              <a:rPr kumimoji="1" lang="en-US" altLang="zh-CN" dirty="0"/>
              <a:t>/</a:t>
            </a:r>
            <a:r>
              <a:rPr kumimoji="1" lang="zh-CN" altLang="en-US" dirty="0"/>
              <a:t>瓦特是当代产品的 </a:t>
            </a:r>
            <a:r>
              <a:rPr kumimoji="1" lang="en-US" altLang="zh-CN" dirty="0"/>
              <a:t>30 - 80 </a:t>
            </a:r>
            <a:r>
              <a:rPr kumimoji="1" lang="zh-CN" altLang="en-US" dirty="0"/>
              <a:t>倍；</a:t>
            </a:r>
            <a:r>
              <a:rPr kumimoji="1" lang="en-US" altLang="zh-CN" dirty="0"/>
              <a:t>K80</a:t>
            </a:r>
            <a:r>
              <a:rPr kumimoji="1" lang="zh-CN" altLang="en-US" dirty="0"/>
              <a:t>内存的改版的 </a:t>
            </a:r>
            <a:r>
              <a:rPr kumimoji="1" lang="en-US" altLang="zh-CN" dirty="0"/>
              <a:t>TPU </a:t>
            </a:r>
            <a:r>
              <a:rPr kumimoji="1" lang="zh-CN" altLang="en-US" dirty="0"/>
              <a:t>性能将提高 </a:t>
            </a:r>
            <a:r>
              <a:rPr kumimoji="1" lang="en-US" altLang="zh-CN" dirty="0"/>
              <a:t>70 - 200</a:t>
            </a:r>
            <a:r>
              <a:rPr kumimoji="1" lang="zh-CN" altLang="en-US" dirty="0"/>
              <a:t>倍。</a:t>
            </a: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3332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30836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C:\Users\z00205060\Desktop\CP项目\规范类文件\新建文件夹\巴展视觉物料规范-18.jpg">
            <a:extLst>
              <a:ext uri="{FF2B5EF4-FFF2-40B4-BE49-F238E27FC236}">
                <a16:creationId xmlns:a16="http://schemas.microsoft.com/office/drawing/2014/main" id="{60D4CF4B-3D9D-564E-9AB4-9D3074BC013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9893" y="32809"/>
            <a:ext cx="12196763" cy="6856951"/>
          </a:xfrm>
          <a:prstGeom prst="rect">
            <a:avLst/>
          </a:prstGeom>
          <a:noFill/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FC97DCE-0896-AD42-9AE0-7F25594CD24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rgbClr val="374154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41B8501-68C3-364E-8EDD-CD53B0A6B55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1D1D1A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1816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E415327-0213-194E-B61D-B6ACD3178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F51793D-2582-2644-B9F5-2A41076AAC3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471818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95400"/>
            <a:ext cx="11161240" cy="5085928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849391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39072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5" y="679570"/>
            <a:ext cx="10963473" cy="589190"/>
          </a:xfrm>
          <a:prstGeom prst="rect">
            <a:avLst/>
          </a:prstGeom>
        </p:spPr>
        <p:txBody>
          <a:bodyPr/>
          <a:lstStyle>
            <a:lvl1pPr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5" y="1412776"/>
            <a:ext cx="10963473" cy="460851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2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2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2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9843372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5" y="1306286"/>
            <a:ext cx="5290949" cy="4931228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5" name="内容占位符 2"/>
          <p:cNvSpPr>
            <a:spLocks noGrp="1"/>
          </p:cNvSpPr>
          <p:nvPr>
            <p:ph sz="half" idx="10"/>
          </p:nvPr>
        </p:nvSpPr>
        <p:spPr>
          <a:xfrm>
            <a:off x="6296160" y="1306286"/>
            <a:ext cx="5290949" cy="4931228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985665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283443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81757" y="1306285"/>
            <a:ext cx="11161240" cy="4985657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54304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4822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251857"/>
            <a:ext cx="10963473" cy="5103223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922801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4158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4235280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8141950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1395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4721326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1491252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53555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7481482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484784"/>
            <a:ext cx="11161240" cy="4525736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922526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008212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04664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tx1">
                    <a:lumMod val="95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623635" y="1196752"/>
            <a:ext cx="10963473" cy="5197702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337576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63546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719684" y="1351536"/>
            <a:ext cx="10757396" cy="4957784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370003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960DD1-8AC3-8F46-9D2D-BF81187F43FC}"/>
              </a:ext>
            </a:extLst>
          </p:cNvPr>
          <p:cNvSpPr txBox="1"/>
          <p:nvPr userDrawn="1"/>
        </p:nvSpPr>
        <p:spPr>
          <a:xfrm>
            <a:off x="1502228" y="2617826"/>
            <a:ext cx="51271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0" dirty="0">
                <a:solidFill>
                  <a:srgbClr val="221815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64786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8861184-AC94-6541-A9F6-3504B6AC75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1810"/>
            <a:ext cx="12196763" cy="4792771"/>
          </a:xfrm>
          <a:prstGeom prst="rect">
            <a:avLst/>
          </a:prstGeom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011094E6-4D5B-8C42-9657-10EE07AF67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chemeClr val="tx2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EC68140-F31D-D449-AB97-7D3A7E7A49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FFFFFF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3655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探索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206140" cy="5594695"/>
          </a:xfrm>
          <a:prstGeom prst="rect">
            <a:avLst/>
          </a:prstGeom>
        </p:spPr>
      </p:pic>
      <p:sp>
        <p:nvSpPr>
          <p:cNvPr id="7" name="L 形 6"/>
          <p:cNvSpPr/>
          <p:nvPr userDrawn="1"/>
        </p:nvSpPr>
        <p:spPr>
          <a:xfrm rot="5400000">
            <a:off x="7853942" y="2130562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227DEE9-8BE9-0D49-BF96-9E83C5312E0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F43DA98-D48D-6947-95EF-BA3B05E688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52F8733E-C4C9-8D4D-8DDA-CAB265AC05A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651949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智能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5"/>
            <a:ext cx="12197432" cy="559923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2AA4863-E1EF-3342-A8CB-ECD4FD06CE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195303EA-8491-464F-99A0-67F948701C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412816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6DBC59C-CE55-E340-A3AE-F88AAF0D75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4" name="L 形 17">
            <a:extLst>
              <a:ext uri="{FF2B5EF4-FFF2-40B4-BE49-F238E27FC236}">
                <a16:creationId xmlns:a16="http://schemas.microsoft.com/office/drawing/2014/main" id="{3049C48A-4CAE-8940-8A29-89DE0543DF4C}"/>
              </a:ext>
            </a:extLst>
          </p:cNvPr>
          <p:cNvSpPr/>
          <p:nvPr userDrawn="1"/>
        </p:nvSpPr>
        <p:spPr>
          <a:xfrm rot="5400000">
            <a:off x="5369529" y="2370740"/>
            <a:ext cx="744262" cy="762208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</p:spTree>
    <p:extLst>
      <p:ext uri="{BB962C8B-B14F-4D97-AF65-F5344CB8AC3E}">
        <p14:creationId xmlns:p14="http://schemas.microsoft.com/office/powerpoint/2010/main" val="3514487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创新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4"/>
            <a:ext cx="12197432" cy="5590529"/>
          </a:xfrm>
          <a:prstGeom prst="rect">
            <a:avLst/>
          </a:prstGeom>
        </p:spPr>
      </p:pic>
      <p:sp>
        <p:nvSpPr>
          <p:cNvPr id="9" name="L 形 8"/>
          <p:cNvSpPr/>
          <p:nvPr userDrawn="1"/>
        </p:nvSpPr>
        <p:spPr>
          <a:xfrm rot="5400000">
            <a:off x="5945516" y="2323519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B908F03-BBCC-164B-BE54-2E836D6E7C1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A3BE9F9B-07D9-DD4C-9CEF-250804A4145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3A299E5-0026-5A42-88AA-B3A7F29D3AB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8426698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攀登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74021"/>
            <a:ext cx="12197432" cy="56687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8" name="L 形 7"/>
          <p:cNvSpPr/>
          <p:nvPr userDrawn="1"/>
        </p:nvSpPr>
        <p:spPr>
          <a:xfrm rot="5400000">
            <a:off x="7929967" y="1657555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6BB7B2F8-0AF7-D04F-81DD-52FDB6B7326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62D1BCC-0781-514D-8FE8-12F4AF64BC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5373707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3414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2248356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7974199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hyperlink" Target="https://github.com/chenzomi12/DeepLearningSystem" TargetMode="Externa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hyperlink" Target="https://chenzomi12.github.io/" TargetMode="Externa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7" Type="http://schemas.openxmlformats.org/officeDocument/2006/relationships/hyperlink" Target="https://chenzomi12.github.io/" TargetMode="Externa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.pn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theme" Target="../theme/theme3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hyperlink" Target="https://chenzomi12.github.io/" TargetMode="External"/><Relationship Id="rId5" Type="http://schemas.openxmlformats.org/officeDocument/2006/relationships/slideLayout" Target="../slideLayouts/slideLayout18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17.xml"/><Relationship Id="rId9" Type="http://schemas.openxmlformats.org/officeDocument/2006/relationships/image" Target="../media/image8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hyperlink" Target="https://chenzomi12.github.io/" TargetMode="External"/><Relationship Id="rId3" Type="http://schemas.openxmlformats.org/officeDocument/2006/relationships/slideLayout" Target="../slideLayouts/slideLayout2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9.jpeg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2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25.xml"/><Relationship Id="rId4" Type="http://schemas.openxmlformats.org/officeDocument/2006/relationships/hyperlink" Target="https://chenzomi12.github.io/" TargetMode="Externa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26.xml"/><Relationship Id="rId4" Type="http://schemas.openxmlformats.org/officeDocument/2006/relationships/hyperlink" Target="https://chenzomi12.github.io/" TargetMode="Externa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27.xml"/><Relationship Id="rId6" Type="http://schemas.openxmlformats.org/officeDocument/2006/relationships/hyperlink" Target="https://github.com/chenzomi12/DeepLearningSystem" TargetMode="External"/><Relationship Id="rId5" Type="http://schemas.openxmlformats.org/officeDocument/2006/relationships/hyperlink" Target="https://chenzomi12.github.io/" TargetMode="Externa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">
            <a:extLst>
              <a:ext uri="{FF2B5EF4-FFF2-40B4-BE49-F238E27FC236}">
                <a16:creationId xmlns:a16="http://schemas.microsoft.com/office/drawing/2014/main" id="{DAA57E4D-57AC-4B4A-BA6C-86FA5001E093}"/>
              </a:ext>
            </a:extLst>
          </p:cNvPr>
          <p:cNvSpPr txBox="1"/>
          <p:nvPr userDrawn="1"/>
        </p:nvSpPr>
        <p:spPr>
          <a:xfrm>
            <a:off x="553765" y="6469851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B55D2D48-944A-9C4D-BB22-D76C71F4D94F}"/>
              </a:ext>
            </a:extLst>
          </p:cNvPr>
          <p:cNvSpPr txBox="1"/>
          <p:nvPr userDrawn="1"/>
        </p:nvSpPr>
        <p:spPr>
          <a:xfrm>
            <a:off x="1281791" y="6542628"/>
            <a:ext cx="499730" cy="1499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974" smtClean="0">
                <a:solidFill>
                  <a:srgbClr val="1D1D1B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74" dirty="0">
              <a:solidFill>
                <a:srgbClr val="1D1D1B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sp>
        <p:nvSpPr>
          <p:cNvPr id="8" name="副标题 2">
            <a:extLst>
              <a:ext uri="{FF2B5EF4-FFF2-40B4-BE49-F238E27FC236}">
                <a16:creationId xmlns:a16="http://schemas.microsoft.com/office/drawing/2014/main" id="{856DBD81-A7BD-584A-94D7-31E1EFFD9F98}"/>
              </a:ext>
            </a:extLst>
          </p:cNvPr>
          <p:cNvSpPr txBox="1">
            <a:spLocks/>
          </p:cNvSpPr>
          <p:nvPr userDrawn="1"/>
        </p:nvSpPr>
        <p:spPr bwMode="auto">
          <a:xfrm>
            <a:off x="8474645" y="6263990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1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BE738B7-F398-0746-82A7-6856A70110C5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48541"/>
            <a:ext cx="144000" cy="144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0" name="TextBox 2">
            <a:extLst>
              <a:ext uri="{FF2B5EF4-FFF2-40B4-BE49-F238E27FC236}">
                <a16:creationId xmlns:a16="http://schemas.microsoft.com/office/drawing/2014/main" id="{0021EBA7-FAE3-FF4A-A451-258276F9F3D7}"/>
              </a:ext>
            </a:extLst>
          </p:cNvPr>
          <p:cNvSpPr txBox="1"/>
          <p:nvPr userDrawn="1"/>
        </p:nvSpPr>
        <p:spPr>
          <a:xfrm>
            <a:off x="8474645" y="6468770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com/chenzomi12/DeepLearningSystem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087104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6" r:id="rId1"/>
    <p:sldLayoutId id="2147483970" r:id="rId2"/>
    <p:sldLayoutId id="2147483947" r:id="rId3"/>
    <p:sldLayoutId id="2147483819" r:id="rId4"/>
    <p:sldLayoutId id="2147483820" r:id="rId5"/>
    <p:sldLayoutId id="2147483892" r:id="rId6"/>
    <p:sldLayoutId id="2147483824" r:id="rId7"/>
    <p:sldLayoutId id="2147483968" r:id="rId8"/>
    <p:sldLayoutId id="2147483969" r:id="rId9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ts val="3440"/>
        </a:lnSpc>
        <a:spcBef>
          <a:spcPct val="0"/>
        </a:spcBef>
        <a:buNone/>
        <a:defRPr sz="32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buFontTx/>
        <a:buNone/>
        <a:defRPr sz="1000" kern="1200">
          <a:solidFill>
            <a:srgbClr val="1D1D1B"/>
          </a:solidFill>
          <a:latin typeface="Arial" panose="020B0604020202020204" pitchFamily="34" charset="0"/>
          <a:ea typeface="Microsoft YaHei" panose="020B0503020204020204" pitchFamily="34" charset="-122"/>
          <a:cs typeface="Arial" panose="020B0604020202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1365440" y="6413378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l">
              <a:defRPr sz="1600">
                <a:solidFill>
                  <a:schemeClr val="tx1"/>
                </a:solidFill>
              </a:defRPr>
            </a:lvl1pPr>
          </a:lstStyle>
          <a:p>
            <a:fld id="{1A5B2B23-E5F0-44D7-A9FF-4B8E82156B39}" type="datetimeFigureOut">
              <a:rPr lang="zh-CN" altLang="en-US" smtClean="0">
                <a:solidFill>
                  <a:prstClr val="black"/>
                </a:solidFill>
              </a:rPr>
              <a:pPr/>
              <a:t>2023/8/2</a:t>
            </a:fld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10" name="Rectangle 86"/>
          <p:cNvSpPr>
            <a:spLocks noChangeArrowheads="1"/>
          </p:cNvSpPr>
          <p:nvPr userDrawn="1"/>
        </p:nvSpPr>
        <p:spPr bwMode="auto">
          <a:xfrm>
            <a:off x="9514255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4516A7C5-B605-6B44-A7BE-28ADB9219092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95495ED-F2F9-A345-AD2E-98BB16884A21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9" name="副标题 2">
            <a:extLst>
              <a:ext uri="{FF2B5EF4-FFF2-40B4-BE49-F238E27FC236}">
                <a16:creationId xmlns:a16="http://schemas.microsoft.com/office/drawing/2014/main" id="{9B5DC586-B9B6-944A-9389-8211B4B1FD1F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60188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https://chenzomi12.github.io/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423272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6" r:id="rId1"/>
    <p:sldLayoutId id="2147483963" r:id="rId2"/>
    <p:sldLayoutId id="2147483964" r:id="rId3"/>
    <p:sldLayoutId id="2147483971" r:id="rId4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9200" rtl="0" eaLnBrk="1" latinLnBrk="0" hangingPunct="1">
        <a:spcBef>
          <a:spcPct val="0"/>
        </a:spcBef>
        <a:buNone/>
        <a:defRPr sz="58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itchFamily="34" charset="0"/>
        <a:buChar char="•"/>
        <a:defRPr sz="4299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itchFamily="34" charset="0"/>
        <a:buChar char="–"/>
        <a:defRPr sz="3699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itchFamily="34" charset="0"/>
        <a:buChar char="–"/>
        <a:defRPr sz="2699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itchFamily="34" charset="0"/>
        <a:buChar char="»"/>
        <a:defRPr sz="2699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23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719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815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1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7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832E328A-0E7B-D747-843C-A7F1DB0AF41E}"/>
              </a:ext>
            </a:extLst>
          </p:cNvPr>
          <p:cNvSpPr/>
          <p:nvPr userDrawn="1"/>
        </p:nvSpPr>
        <p:spPr bwMode="auto">
          <a:xfrm>
            <a:off x="-11430" y="4558094"/>
            <a:ext cx="12230643" cy="2842586"/>
          </a:xfrm>
          <a:prstGeom prst="rect">
            <a:avLst/>
          </a:prstGeom>
          <a:blipFill dpi="0" rotWithShape="1">
            <a:blip r:embed="rId9" cstate="print">
              <a:alphaModFix amt="17000"/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8" name="Rectangle 86">
            <a:extLst>
              <a:ext uri="{FF2B5EF4-FFF2-40B4-BE49-F238E27FC236}">
                <a16:creationId xmlns:a16="http://schemas.microsoft.com/office/drawing/2014/main" id="{596E891C-ADFE-FE42-86C8-8EDC78CF678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60570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12" name="TextBox 2">
            <a:extLst>
              <a:ext uri="{FF2B5EF4-FFF2-40B4-BE49-F238E27FC236}">
                <a16:creationId xmlns:a16="http://schemas.microsoft.com/office/drawing/2014/main" id="{8A3F60EC-F50D-F64E-B345-0B2C9F4821B7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96F034E5-6103-534F-B0F4-B7D7DF211DA4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15" name="副标题 2">
            <a:extLst>
              <a:ext uri="{FF2B5EF4-FFF2-40B4-BE49-F238E27FC236}">
                <a16:creationId xmlns:a16="http://schemas.microsoft.com/office/drawing/2014/main" id="{4B07DACC-B4E5-4B4D-86E1-34D39B2A3680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036988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5" r:id="rId1"/>
    <p:sldLayoutId id="2147483966" r:id="rId2"/>
    <p:sldLayoutId id="2147483967" r:id="rId3"/>
    <p:sldLayoutId id="2147483956" r:id="rId4"/>
    <p:sldLayoutId id="2147483957" r:id="rId5"/>
    <p:sldLayoutId id="2147483958" r:id="rId6"/>
    <p:sldLayoutId id="2147483959" r:id="rId7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588"/>
            <a:ext cx="12193588" cy="6856412"/>
          </a:xfrm>
          <a:prstGeom prst="rect">
            <a:avLst/>
          </a:prstGeom>
        </p:spPr>
      </p:pic>
      <p:sp>
        <p:nvSpPr>
          <p:cNvPr id="12" name="TextBox 2">
            <a:extLst>
              <a:ext uri="{FF2B5EF4-FFF2-40B4-BE49-F238E27FC236}">
                <a16:creationId xmlns:a16="http://schemas.microsoft.com/office/drawing/2014/main" id="{D0F0DA3C-4AEC-1B44-8AA0-10080BFDF727}"/>
              </a:ext>
            </a:extLst>
          </p:cNvPr>
          <p:cNvSpPr txBox="1"/>
          <p:nvPr userDrawn="1"/>
        </p:nvSpPr>
        <p:spPr>
          <a:xfrm>
            <a:off x="553765" y="639958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0EE15CAA-5A2E-4946-9092-2C7A7D278222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47532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F4E50312-EC01-E14B-87D5-C18323A16206}"/>
              </a:ext>
            </a:extLst>
          </p:cNvPr>
          <p:cNvSpPr/>
          <p:nvPr userDrawn="1"/>
        </p:nvSpPr>
        <p:spPr>
          <a:xfrm>
            <a:off x="9842577" y="6399588"/>
            <a:ext cx="2250191" cy="290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5" name="副标题 2">
            <a:extLst>
              <a:ext uri="{FF2B5EF4-FFF2-40B4-BE49-F238E27FC236}">
                <a16:creationId xmlns:a16="http://schemas.microsoft.com/office/drawing/2014/main" id="{2F3A5196-93C8-7342-BB74-67DE83BC250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741757" y="6414035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7" name="Rectangle 86">
            <a:extLst>
              <a:ext uri="{FF2B5EF4-FFF2-40B4-BE49-F238E27FC236}">
                <a16:creationId xmlns:a16="http://schemas.microsoft.com/office/drawing/2014/main" id="{AD9A1659-E87F-E546-B389-F66C7042FDE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06141" y="640480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2570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0" r:id="rId1"/>
    <p:sldLayoutId id="2147483952" r:id="rId2"/>
    <p:sldLayoutId id="2147483953" r:id="rId3"/>
    <p:sldLayoutId id="2147483954" r:id="rId4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>
            <a:extLst>
              <a:ext uri="{FF2B5EF4-FFF2-40B4-BE49-F238E27FC236}">
                <a16:creationId xmlns:a16="http://schemas.microsoft.com/office/drawing/2014/main" id="{3355B0D4-6846-924B-AA9C-99607253013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871FFDD-6432-E240-A6DA-1B216C356679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32762DD-A13D-5445-9685-41B4DCE168AB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1" name="Group 18">
              <a:extLst>
                <a:ext uri="{FF2B5EF4-FFF2-40B4-BE49-F238E27FC236}">
                  <a16:creationId xmlns:a16="http://schemas.microsoft.com/office/drawing/2014/main" id="{4AEA648F-58C8-1047-A1AF-A32C632845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2" name="Rectangle 19">
                <a:extLst>
                  <a:ext uri="{FF2B5EF4-FFF2-40B4-BE49-F238E27FC236}">
                    <a16:creationId xmlns:a16="http://schemas.microsoft.com/office/drawing/2014/main" id="{16DAECD4-EFBF-474C-9A0F-358CF912C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0">
                <a:extLst>
                  <a:ext uri="{FF2B5EF4-FFF2-40B4-BE49-F238E27FC236}">
                    <a16:creationId xmlns:a16="http://schemas.microsoft.com/office/drawing/2014/main" id="{CDB54574-D1F2-7E4A-9FC2-1C7AD380EE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1">
                <a:extLst>
                  <a:ext uri="{FF2B5EF4-FFF2-40B4-BE49-F238E27FC236}">
                    <a16:creationId xmlns:a16="http://schemas.microsoft.com/office/drawing/2014/main" id="{1D9E17C3-90E4-7649-B27A-BA4C3C5C05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2">
                <a:extLst>
                  <a:ext uri="{FF2B5EF4-FFF2-40B4-BE49-F238E27FC236}">
                    <a16:creationId xmlns:a16="http://schemas.microsoft.com/office/drawing/2014/main" id="{1E0D0851-FABF-A24F-8902-CFC9EFE2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23">
              <a:extLst>
                <a:ext uri="{FF2B5EF4-FFF2-40B4-BE49-F238E27FC236}">
                  <a16:creationId xmlns:a16="http://schemas.microsoft.com/office/drawing/2014/main" id="{1F001566-E2EE-C748-B643-DC71C04B82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68" name="Rectangle 24">
                <a:extLst>
                  <a:ext uri="{FF2B5EF4-FFF2-40B4-BE49-F238E27FC236}">
                    <a16:creationId xmlns:a16="http://schemas.microsoft.com/office/drawing/2014/main" id="{410F3824-FCF7-F04E-A1AB-F4754391E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25">
                <a:extLst>
                  <a:ext uri="{FF2B5EF4-FFF2-40B4-BE49-F238E27FC236}">
                    <a16:creationId xmlns:a16="http://schemas.microsoft.com/office/drawing/2014/main" id="{98C45CA8-CF88-9E43-A2EB-FBAF0D6DA8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26">
                <a:extLst>
                  <a:ext uri="{FF2B5EF4-FFF2-40B4-BE49-F238E27FC236}">
                    <a16:creationId xmlns:a16="http://schemas.microsoft.com/office/drawing/2014/main" id="{CF33E281-A40D-DA43-A313-57A13192C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27">
                <a:extLst>
                  <a:ext uri="{FF2B5EF4-FFF2-40B4-BE49-F238E27FC236}">
                    <a16:creationId xmlns:a16="http://schemas.microsoft.com/office/drawing/2014/main" id="{7D2AEC8B-63C0-304C-A190-9CA72D7A0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28">
              <a:extLst>
                <a:ext uri="{FF2B5EF4-FFF2-40B4-BE49-F238E27FC236}">
                  <a16:creationId xmlns:a16="http://schemas.microsoft.com/office/drawing/2014/main" id="{0C596433-8603-F24C-AEBC-D056413665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4" name="Rectangle 29">
                <a:extLst>
                  <a:ext uri="{FF2B5EF4-FFF2-40B4-BE49-F238E27FC236}">
                    <a16:creationId xmlns:a16="http://schemas.microsoft.com/office/drawing/2014/main" id="{163DC086-4FD6-B949-B16E-D00693AAE4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0">
                <a:extLst>
                  <a:ext uri="{FF2B5EF4-FFF2-40B4-BE49-F238E27FC236}">
                    <a16:creationId xmlns:a16="http://schemas.microsoft.com/office/drawing/2014/main" id="{D4393B97-292F-F048-A775-5C8CC1D06D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1">
                <a:extLst>
                  <a:ext uri="{FF2B5EF4-FFF2-40B4-BE49-F238E27FC236}">
                    <a16:creationId xmlns:a16="http://schemas.microsoft.com/office/drawing/2014/main" id="{F9ACC9AA-A151-BB47-B95E-BD1794FF1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2">
                <a:extLst>
                  <a:ext uri="{FF2B5EF4-FFF2-40B4-BE49-F238E27FC236}">
                    <a16:creationId xmlns:a16="http://schemas.microsoft.com/office/drawing/2014/main" id="{BDBC2EEE-6947-6242-AA85-D27943ABF7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33">
              <a:extLst>
                <a:ext uri="{FF2B5EF4-FFF2-40B4-BE49-F238E27FC236}">
                  <a16:creationId xmlns:a16="http://schemas.microsoft.com/office/drawing/2014/main" id="{6CB4D485-15B4-7248-93DE-47357A9A34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0" name="Rectangle 34">
                <a:extLst>
                  <a:ext uri="{FF2B5EF4-FFF2-40B4-BE49-F238E27FC236}">
                    <a16:creationId xmlns:a16="http://schemas.microsoft.com/office/drawing/2014/main" id="{17E7BDFE-F5AE-2546-80F1-6D3A420E5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5">
                <a:extLst>
                  <a:ext uri="{FF2B5EF4-FFF2-40B4-BE49-F238E27FC236}">
                    <a16:creationId xmlns:a16="http://schemas.microsoft.com/office/drawing/2014/main" id="{27CBD566-8C0A-0D43-838D-ACD3A1C484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36">
                <a:extLst>
                  <a:ext uri="{FF2B5EF4-FFF2-40B4-BE49-F238E27FC236}">
                    <a16:creationId xmlns:a16="http://schemas.microsoft.com/office/drawing/2014/main" id="{AD1533C6-7181-0B40-AA93-DF9FA720F8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7">
                <a:extLst>
                  <a:ext uri="{FF2B5EF4-FFF2-40B4-BE49-F238E27FC236}">
                    <a16:creationId xmlns:a16="http://schemas.microsoft.com/office/drawing/2014/main" id="{0AD3C1B9-C92D-BB46-B25C-33947C640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38">
              <a:extLst>
                <a:ext uri="{FF2B5EF4-FFF2-40B4-BE49-F238E27FC236}">
                  <a16:creationId xmlns:a16="http://schemas.microsoft.com/office/drawing/2014/main" id="{4A756452-635E-CC4E-B0D8-F467590AD7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6" name="Rectangle 39">
                <a:extLst>
                  <a:ext uri="{FF2B5EF4-FFF2-40B4-BE49-F238E27FC236}">
                    <a16:creationId xmlns:a16="http://schemas.microsoft.com/office/drawing/2014/main" id="{107637FE-00CE-A44F-A5EA-FA149E6AE9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0">
                <a:extLst>
                  <a:ext uri="{FF2B5EF4-FFF2-40B4-BE49-F238E27FC236}">
                    <a16:creationId xmlns:a16="http://schemas.microsoft.com/office/drawing/2014/main" id="{B82B564F-B2F3-BC41-B78F-9EC516DDD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1">
                <a:extLst>
                  <a:ext uri="{FF2B5EF4-FFF2-40B4-BE49-F238E27FC236}">
                    <a16:creationId xmlns:a16="http://schemas.microsoft.com/office/drawing/2014/main" id="{470DDBB4-E781-4E45-9C2A-64EBBFFD4E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2">
                <a:extLst>
                  <a:ext uri="{FF2B5EF4-FFF2-40B4-BE49-F238E27FC236}">
                    <a16:creationId xmlns:a16="http://schemas.microsoft.com/office/drawing/2014/main" id="{A7A4D643-CAD2-F54C-80D4-1C8C43B1B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43">
              <a:extLst>
                <a:ext uri="{FF2B5EF4-FFF2-40B4-BE49-F238E27FC236}">
                  <a16:creationId xmlns:a16="http://schemas.microsoft.com/office/drawing/2014/main" id="{3A0837DC-29F2-4F46-9E11-29C20DB559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2" name="Rectangle 44">
                <a:extLst>
                  <a:ext uri="{FF2B5EF4-FFF2-40B4-BE49-F238E27FC236}">
                    <a16:creationId xmlns:a16="http://schemas.microsoft.com/office/drawing/2014/main" id="{BE48E465-1B00-9D49-AC97-F6F7C2E8C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5">
                <a:extLst>
                  <a:ext uri="{FF2B5EF4-FFF2-40B4-BE49-F238E27FC236}">
                    <a16:creationId xmlns:a16="http://schemas.microsoft.com/office/drawing/2014/main" id="{665052F5-ED4C-3D40-9364-F4472472FF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46">
                <a:extLst>
                  <a:ext uri="{FF2B5EF4-FFF2-40B4-BE49-F238E27FC236}">
                    <a16:creationId xmlns:a16="http://schemas.microsoft.com/office/drawing/2014/main" id="{E4DF1BCE-5122-3E4D-B4AC-67772AC8C7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7">
                <a:extLst>
                  <a:ext uri="{FF2B5EF4-FFF2-40B4-BE49-F238E27FC236}">
                    <a16:creationId xmlns:a16="http://schemas.microsoft.com/office/drawing/2014/main" id="{89E0A5A8-FB3E-4A45-B2D5-BDE5F4692B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48">
              <a:extLst>
                <a:ext uri="{FF2B5EF4-FFF2-40B4-BE49-F238E27FC236}">
                  <a16:creationId xmlns:a16="http://schemas.microsoft.com/office/drawing/2014/main" id="{70683C75-B226-3543-81B5-F2BD7AEC54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8" name="Rectangle 49">
                <a:extLst>
                  <a:ext uri="{FF2B5EF4-FFF2-40B4-BE49-F238E27FC236}">
                    <a16:creationId xmlns:a16="http://schemas.microsoft.com/office/drawing/2014/main" id="{7A428253-9AB8-4F42-86AC-56642765B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0">
                <a:extLst>
                  <a:ext uri="{FF2B5EF4-FFF2-40B4-BE49-F238E27FC236}">
                    <a16:creationId xmlns:a16="http://schemas.microsoft.com/office/drawing/2014/main" id="{1A5E5F46-FA51-0F40-AE49-8605572F5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1">
                <a:extLst>
                  <a:ext uri="{FF2B5EF4-FFF2-40B4-BE49-F238E27FC236}">
                    <a16:creationId xmlns:a16="http://schemas.microsoft.com/office/drawing/2014/main" id="{D6EA7C46-8AD1-8C44-8050-33AA8DD7A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2">
                <a:extLst>
                  <a:ext uri="{FF2B5EF4-FFF2-40B4-BE49-F238E27FC236}">
                    <a16:creationId xmlns:a16="http://schemas.microsoft.com/office/drawing/2014/main" id="{ADD6BE2A-B5E4-2E48-B4DA-75B2FDCCA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53">
              <a:extLst>
                <a:ext uri="{FF2B5EF4-FFF2-40B4-BE49-F238E27FC236}">
                  <a16:creationId xmlns:a16="http://schemas.microsoft.com/office/drawing/2014/main" id="{8165E06C-8754-814D-A59B-8FD0177B53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4" name="Rectangle 54">
                <a:extLst>
                  <a:ext uri="{FF2B5EF4-FFF2-40B4-BE49-F238E27FC236}">
                    <a16:creationId xmlns:a16="http://schemas.microsoft.com/office/drawing/2014/main" id="{9803523F-7203-F345-ADED-865DC350A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5">
                <a:extLst>
                  <a:ext uri="{FF2B5EF4-FFF2-40B4-BE49-F238E27FC236}">
                    <a16:creationId xmlns:a16="http://schemas.microsoft.com/office/drawing/2014/main" id="{DA46AC96-797B-5941-8885-16C0CEFBFD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56">
                <a:extLst>
                  <a:ext uri="{FF2B5EF4-FFF2-40B4-BE49-F238E27FC236}">
                    <a16:creationId xmlns:a16="http://schemas.microsoft.com/office/drawing/2014/main" id="{A348BED6-4B21-034F-BACA-ECC475C61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7">
                <a:extLst>
                  <a:ext uri="{FF2B5EF4-FFF2-40B4-BE49-F238E27FC236}">
                    <a16:creationId xmlns:a16="http://schemas.microsoft.com/office/drawing/2014/main" id="{0C67BFA6-2774-854A-93D8-55B87B85F3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58">
              <a:extLst>
                <a:ext uri="{FF2B5EF4-FFF2-40B4-BE49-F238E27FC236}">
                  <a16:creationId xmlns:a16="http://schemas.microsoft.com/office/drawing/2014/main" id="{0E20F6F6-7237-674E-94CA-C1BBBB045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0" name="Rectangle 59">
                <a:extLst>
                  <a:ext uri="{FF2B5EF4-FFF2-40B4-BE49-F238E27FC236}">
                    <a16:creationId xmlns:a16="http://schemas.microsoft.com/office/drawing/2014/main" id="{DBAE8399-A03A-6E44-9446-9070587EC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0">
                <a:extLst>
                  <a:ext uri="{FF2B5EF4-FFF2-40B4-BE49-F238E27FC236}">
                    <a16:creationId xmlns:a16="http://schemas.microsoft.com/office/drawing/2014/main" id="{CA3809A9-271D-2F46-8955-F984C80FC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1">
                <a:extLst>
                  <a:ext uri="{FF2B5EF4-FFF2-40B4-BE49-F238E27FC236}">
                    <a16:creationId xmlns:a16="http://schemas.microsoft.com/office/drawing/2014/main" id="{0D037D57-28BB-3648-B8EB-4250A34B0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2">
                <a:extLst>
                  <a:ext uri="{FF2B5EF4-FFF2-40B4-BE49-F238E27FC236}">
                    <a16:creationId xmlns:a16="http://schemas.microsoft.com/office/drawing/2014/main" id="{DFD582BF-321F-364E-9D05-53350CD923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63">
              <a:extLst>
                <a:ext uri="{FF2B5EF4-FFF2-40B4-BE49-F238E27FC236}">
                  <a16:creationId xmlns:a16="http://schemas.microsoft.com/office/drawing/2014/main" id="{E12726DB-7EE5-E243-9FB9-15A73CAED5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6" name="Rectangle 64">
                <a:extLst>
                  <a:ext uri="{FF2B5EF4-FFF2-40B4-BE49-F238E27FC236}">
                    <a16:creationId xmlns:a16="http://schemas.microsoft.com/office/drawing/2014/main" id="{5C5D3987-D9C6-6F40-ABEB-4D0295D984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5">
                <a:extLst>
                  <a:ext uri="{FF2B5EF4-FFF2-40B4-BE49-F238E27FC236}">
                    <a16:creationId xmlns:a16="http://schemas.microsoft.com/office/drawing/2014/main" id="{173DC0C7-D94B-1E4D-B1A1-D008FE5AE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66">
                <a:extLst>
                  <a:ext uri="{FF2B5EF4-FFF2-40B4-BE49-F238E27FC236}">
                    <a16:creationId xmlns:a16="http://schemas.microsoft.com/office/drawing/2014/main" id="{94849B1F-2909-C942-9B34-9C0D20D2C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7">
                <a:extLst>
                  <a:ext uri="{FF2B5EF4-FFF2-40B4-BE49-F238E27FC236}">
                    <a16:creationId xmlns:a16="http://schemas.microsoft.com/office/drawing/2014/main" id="{2B96F0F2-CF4F-4D46-B6C8-8A87C5C353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68">
              <a:extLst>
                <a:ext uri="{FF2B5EF4-FFF2-40B4-BE49-F238E27FC236}">
                  <a16:creationId xmlns:a16="http://schemas.microsoft.com/office/drawing/2014/main" id="{712A9312-36DB-F245-918A-A4AF63ADAF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2" name="Rectangle 69">
                <a:extLst>
                  <a:ext uri="{FF2B5EF4-FFF2-40B4-BE49-F238E27FC236}">
                    <a16:creationId xmlns:a16="http://schemas.microsoft.com/office/drawing/2014/main" id="{33F68D39-506B-134E-B390-591C14CB34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0">
                <a:extLst>
                  <a:ext uri="{FF2B5EF4-FFF2-40B4-BE49-F238E27FC236}">
                    <a16:creationId xmlns:a16="http://schemas.microsoft.com/office/drawing/2014/main" id="{0871189D-41C5-E94B-BAB2-C6996E788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1">
                <a:extLst>
                  <a:ext uri="{FF2B5EF4-FFF2-40B4-BE49-F238E27FC236}">
                    <a16:creationId xmlns:a16="http://schemas.microsoft.com/office/drawing/2014/main" id="{4EDB5A23-0A15-094E-A2A8-3ABAC6555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2">
                <a:extLst>
                  <a:ext uri="{FF2B5EF4-FFF2-40B4-BE49-F238E27FC236}">
                    <a16:creationId xmlns:a16="http://schemas.microsoft.com/office/drawing/2014/main" id="{A6DFF519-A475-2D44-B79A-60DD93F0A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73">
              <a:extLst>
                <a:ext uri="{FF2B5EF4-FFF2-40B4-BE49-F238E27FC236}">
                  <a16:creationId xmlns:a16="http://schemas.microsoft.com/office/drawing/2014/main" id="{812B6BC4-4E50-AB42-874A-15E9D7FC9D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8" name="Rectangle 74">
                <a:extLst>
                  <a:ext uri="{FF2B5EF4-FFF2-40B4-BE49-F238E27FC236}">
                    <a16:creationId xmlns:a16="http://schemas.microsoft.com/office/drawing/2014/main" id="{10B3CF41-DF46-7F40-BCBA-733E388A0F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5">
                <a:extLst>
                  <a:ext uri="{FF2B5EF4-FFF2-40B4-BE49-F238E27FC236}">
                    <a16:creationId xmlns:a16="http://schemas.microsoft.com/office/drawing/2014/main" id="{09490481-F2D8-3F40-9DA7-90B1ECA2B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76">
                <a:extLst>
                  <a:ext uri="{FF2B5EF4-FFF2-40B4-BE49-F238E27FC236}">
                    <a16:creationId xmlns:a16="http://schemas.microsoft.com/office/drawing/2014/main" id="{0571F550-46E9-1640-8C21-6BED26826F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7">
                <a:extLst>
                  <a:ext uri="{FF2B5EF4-FFF2-40B4-BE49-F238E27FC236}">
                    <a16:creationId xmlns:a16="http://schemas.microsoft.com/office/drawing/2014/main" id="{FDF8AAA7-4C4D-B743-8716-49BE0ED82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78">
              <a:extLst>
                <a:ext uri="{FF2B5EF4-FFF2-40B4-BE49-F238E27FC236}">
                  <a16:creationId xmlns:a16="http://schemas.microsoft.com/office/drawing/2014/main" id="{C768F846-FE40-F440-BE22-7A873A196E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4" name="Rectangle 79">
                <a:extLst>
                  <a:ext uri="{FF2B5EF4-FFF2-40B4-BE49-F238E27FC236}">
                    <a16:creationId xmlns:a16="http://schemas.microsoft.com/office/drawing/2014/main" id="{A687666E-F1E4-E345-8696-F18815D9C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0">
                <a:extLst>
                  <a:ext uri="{FF2B5EF4-FFF2-40B4-BE49-F238E27FC236}">
                    <a16:creationId xmlns:a16="http://schemas.microsoft.com/office/drawing/2014/main" id="{6DD6FC9D-2F23-8B47-AB88-1C128AF50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6" name="Rectangle 81">
                <a:extLst>
                  <a:ext uri="{FF2B5EF4-FFF2-40B4-BE49-F238E27FC236}">
                    <a16:creationId xmlns:a16="http://schemas.microsoft.com/office/drawing/2014/main" id="{B9C46CBF-8450-944F-A16A-2239B6B202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82">
                <a:extLst>
                  <a:ext uri="{FF2B5EF4-FFF2-40B4-BE49-F238E27FC236}">
                    <a16:creationId xmlns:a16="http://schemas.microsoft.com/office/drawing/2014/main" id="{55C77D5A-EC15-2948-9B90-2FEE957A3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6" name="Rectangle 83">
            <a:extLst>
              <a:ext uri="{FF2B5EF4-FFF2-40B4-BE49-F238E27FC236}">
                <a16:creationId xmlns:a16="http://schemas.microsoft.com/office/drawing/2014/main" id="{2AFED805-51FF-7C41-A4A6-770EC8C3630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77" name="Rectangle 84">
            <a:extLst>
              <a:ext uri="{FF2B5EF4-FFF2-40B4-BE49-F238E27FC236}">
                <a16:creationId xmlns:a16="http://schemas.microsoft.com/office/drawing/2014/main" id="{86991268-F6A3-9340-984F-D4F7641A48B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2" name="Rectangle 86">
            <a:extLst>
              <a:ext uri="{FF2B5EF4-FFF2-40B4-BE49-F238E27FC236}">
                <a16:creationId xmlns:a16="http://schemas.microsoft.com/office/drawing/2014/main" id="{65B40F25-7ED0-DA44-873E-DE48E987AA5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862598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tx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tx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83" name="TextBox 2">
            <a:extLst>
              <a:ext uri="{FF2B5EF4-FFF2-40B4-BE49-F238E27FC236}">
                <a16:creationId xmlns:a16="http://schemas.microsoft.com/office/drawing/2014/main" id="{4524BBE9-A135-9D4C-B5DA-EC77D9031BE3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4" name="图片 83">
            <a:extLst>
              <a:ext uri="{FF2B5EF4-FFF2-40B4-BE49-F238E27FC236}">
                <a16:creationId xmlns:a16="http://schemas.microsoft.com/office/drawing/2014/main" id="{8EF22C0A-C092-9D44-935D-3F2615ADD0E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rgbClr val="FFFFFF"/>
            </a:solidFill>
            <a:prstDash val="solid"/>
          </a:ln>
          <a:effectLst/>
        </p:spPr>
      </p:pic>
      <p:sp>
        <p:nvSpPr>
          <p:cNvPr id="85" name="副标题 2">
            <a:extLst>
              <a:ext uri="{FF2B5EF4-FFF2-40B4-BE49-F238E27FC236}">
                <a16:creationId xmlns:a16="http://schemas.microsoft.com/office/drawing/2014/main" id="{F80BDD25-4FFE-8346-B91D-05FC840C1CB7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211003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49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840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>
            <a:extLst>
              <a:ext uri="{FF2B5EF4-FFF2-40B4-BE49-F238E27FC236}">
                <a16:creationId xmlns:a16="http://schemas.microsoft.com/office/drawing/2014/main" id="{3355B0D4-6846-924B-AA9C-99607253013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871FFDD-6432-E240-A6DA-1B216C356679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32762DD-A13D-5445-9685-41B4DCE168AB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1" name="Group 18">
              <a:extLst>
                <a:ext uri="{FF2B5EF4-FFF2-40B4-BE49-F238E27FC236}">
                  <a16:creationId xmlns:a16="http://schemas.microsoft.com/office/drawing/2014/main" id="{4AEA648F-58C8-1047-A1AF-A32C632845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2" name="Rectangle 19">
                <a:extLst>
                  <a:ext uri="{FF2B5EF4-FFF2-40B4-BE49-F238E27FC236}">
                    <a16:creationId xmlns:a16="http://schemas.microsoft.com/office/drawing/2014/main" id="{16DAECD4-EFBF-474C-9A0F-358CF912C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0">
                <a:extLst>
                  <a:ext uri="{FF2B5EF4-FFF2-40B4-BE49-F238E27FC236}">
                    <a16:creationId xmlns:a16="http://schemas.microsoft.com/office/drawing/2014/main" id="{CDB54574-D1F2-7E4A-9FC2-1C7AD380EE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1">
                <a:extLst>
                  <a:ext uri="{FF2B5EF4-FFF2-40B4-BE49-F238E27FC236}">
                    <a16:creationId xmlns:a16="http://schemas.microsoft.com/office/drawing/2014/main" id="{1D9E17C3-90E4-7649-B27A-BA4C3C5C05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2">
                <a:extLst>
                  <a:ext uri="{FF2B5EF4-FFF2-40B4-BE49-F238E27FC236}">
                    <a16:creationId xmlns:a16="http://schemas.microsoft.com/office/drawing/2014/main" id="{1E0D0851-FABF-A24F-8902-CFC9EFE2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23">
              <a:extLst>
                <a:ext uri="{FF2B5EF4-FFF2-40B4-BE49-F238E27FC236}">
                  <a16:creationId xmlns:a16="http://schemas.microsoft.com/office/drawing/2014/main" id="{1F001566-E2EE-C748-B643-DC71C04B82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68" name="Rectangle 24">
                <a:extLst>
                  <a:ext uri="{FF2B5EF4-FFF2-40B4-BE49-F238E27FC236}">
                    <a16:creationId xmlns:a16="http://schemas.microsoft.com/office/drawing/2014/main" id="{410F3824-FCF7-F04E-A1AB-F4754391E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25">
                <a:extLst>
                  <a:ext uri="{FF2B5EF4-FFF2-40B4-BE49-F238E27FC236}">
                    <a16:creationId xmlns:a16="http://schemas.microsoft.com/office/drawing/2014/main" id="{98C45CA8-CF88-9E43-A2EB-FBAF0D6DA8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26">
                <a:extLst>
                  <a:ext uri="{FF2B5EF4-FFF2-40B4-BE49-F238E27FC236}">
                    <a16:creationId xmlns:a16="http://schemas.microsoft.com/office/drawing/2014/main" id="{CF33E281-A40D-DA43-A313-57A13192C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27">
                <a:extLst>
                  <a:ext uri="{FF2B5EF4-FFF2-40B4-BE49-F238E27FC236}">
                    <a16:creationId xmlns:a16="http://schemas.microsoft.com/office/drawing/2014/main" id="{7D2AEC8B-63C0-304C-A190-9CA72D7A0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28">
              <a:extLst>
                <a:ext uri="{FF2B5EF4-FFF2-40B4-BE49-F238E27FC236}">
                  <a16:creationId xmlns:a16="http://schemas.microsoft.com/office/drawing/2014/main" id="{0C596433-8603-F24C-AEBC-D056413665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4" name="Rectangle 29">
                <a:extLst>
                  <a:ext uri="{FF2B5EF4-FFF2-40B4-BE49-F238E27FC236}">
                    <a16:creationId xmlns:a16="http://schemas.microsoft.com/office/drawing/2014/main" id="{163DC086-4FD6-B949-B16E-D00693AAE4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0">
                <a:extLst>
                  <a:ext uri="{FF2B5EF4-FFF2-40B4-BE49-F238E27FC236}">
                    <a16:creationId xmlns:a16="http://schemas.microsoft.com/office/drawing/2014/main" id="{D4393B97-292F-F048-A775-5C8CC1D06D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1">
                <a:extLst>
                  <a:ext uri="{FF2B5EF4-FFF2-40B4-BE49-F238E27FC236}">
                    <a16:creationId xmlns:a16="http://schemas.microsoft.com/office/drawing/2014/main" id="{F9ACC9AA-A151-BB47-B95E-BD1794FF1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2">
                <a:extLst>
                  <a:ext uri="{FF2B5EF4-FFF2-40B4-BE49-F238E27FC236}">
                    <a16:creationId xmlns:a16="http://schemas.microsoft.com/office/drawing/2014/main" id="{BDBC2EEE-6947-6242-AA85-D27943ABF7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33">
              <a:extLst>
                <a:ext uri="{FF2B5EF4-FFF2-40B4-BE49-F238E27FC236}">
                  <a16:creationId xmlns:a16="http://schemas.microsoft.com/office/drawing/2014/main" id="{6CB4D485-15B4-7248-93DE-47357A9A34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0" name="Rectangle 34">
                <a:extLst>
                  <a:ext uri="{FF2B5EF4-FFF2-40B4-BE49-F238E27FC236}">
                    <a16:creationId xmlns:a16="http://schemas.microsoft.com/office/drawing/2014/main" id="{17E7BDFE-F5AE-2546-80F1-6D3A420E5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5">
                <a:extLst>
                  <a:ext uri="{FF2B5EF4-FFF2-40B4-BE49-F238E27FC236}">
                    <a16:creationId xmlns:a16="http://schemas.microsoft.com/office/drawing/2014/main" id="{27CBD566-8C0A-0D43-838D-ACD3A1C484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36">
                <a:extLst>
                  <a:ext uri="{FF2B5EF4-FFF2-40B4-BE49-F238E27FC236}">
                    <a16:creationId xmlns:a16="http://schemas.microsoft.com/office/drawing/2014/main" id="{AD1533C6-7181-0B40-AA93-DF9FA720F8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7">
                <a:extLst>
                  <a:ext uri="{FF2B5EF4-FFF2-40B4-BE49-F238E27FC236}">
                    <a16:creationId xmlns:a16="http://schemas.microsoft.com/office/drawing/2014/main" id="{0AD3C1B9-C92D-BB46-B25C-33947C640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38">
              <a:extLst>
                <a:ext uri="{FF2B5EF4-FFF2-40B4-BE49-F238E27FC236}">
                  <a16:creationId xmlns:a16="http://schemas.microsoft.com/office/drawing/2014/main" id="{4A756452-635E-CC4E-B0D8-F467590AD7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6" name="Rectangle 39">
                <a:extLst>
                  <a:ext uri="{FF2B5EF4-FFF2-40B4-BE49-F238E27FC236}">
                    <a16:creationId xmlns:a16="http://schemas.microsoft.com/office/drawing/2014/main" id="{107637FE-00CE-A44F-A5EA-FA149E6AE9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0">
                <a:extLst>
                  <a:ext uri="{FF2B5EF4-FFF2-40B4-BE49-F238E27FC236}">
                    <a16:creationId xmlns:a16="http://schemas.microsoft.com/office/drawing/2014/main" id="{B82B564F-B2F3-BC41-B78F-9EC516DDD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1">
                <a:extLst>
                  <a:ext uri="{FF2B5EF4-FFF2-40B4-BE49-F238E27FC236}">
                    <a16:creationId xmlns:a16="http://schemas.microsoft.com/office/drawing/2014/main" id="{470DDBB4-E781-4E45-9C2A-64EBBFFD4E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2">
                <a:extLst>
                  <a:ext uri="{FF2B5EF4-FFF2-40B4-BE49-F238E27FC236}">
                    <a16:creationId xmlns:a16="http://schemas.microsoft.com/office/drawing/2014/main" id="{A7A4D643-CAD2-F54C-80D4-1C8C43B1B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43">
              <a:extLst>
                <a:ext uri="{FF2B5EF4-FFF2-40B4-BE49-F238E27FC236}">
                  <a16:creationId xmlns:a16="http://schemas.microsoft.com/office/drawing/2014/main" id="{3A0837DC-29F2-4F46-9E11-29C20DB559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2" name="Rectangle 44">
                <a:extLst>
                  <a:ext uri="{FF2B5EF4-FFF2-40B4-BE49-F238E27FC236}">
                    <a16:creationId xmlns:a16="http://schemas.microsoft.com/office/drawing/2014/main" id="{BE48E465-1B00-9D49-AC97-F6F7C2E8C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5">
                <a:extLst>
                  <a:ext uri="{FF2B5EF4-FFF2-40B4-BE49-F238E27FC236}">
                    <a16:creationId xmlns:a16="http://schemas.microsoft.com/office/drawing/2014/main" id="{665052F5-ED4C-3D40-9364-F4472472FF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46">
                <a:extLst>
                  <a:ext uri="{FF2B5EF4-FFF2-40B4-BE49-F238E27FC236}">
                    <a16:creationId xmlns:a16="http://schemas.microsoft.com/office/drawing/2014/main" id="{E4DF1BCE-5122-3E4D-B4AC-67772AC8C7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7">
                <a:extLst>
                  <a:ext uri="{FF2B5EF4-FFF2-40B4-BE49-F238E27FC236}">
                    <a16:creationId xmlns:a16="http://schemas.microsoft.com/office/drawing/2014/main" id="{89E0A5A8-FB3E-4A45-B2D5-BDE5F4692B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48">
              <a:extLst>
                <a:ext uri="{FF2B5EF4-FFF2-40B4-BE49-F238E27FC236}">
                  <a16:creationId xmlns:a16="http://schemas.microsoft.com/office/drawing/2014/main" id="{70683C75-B226-3543-81B5-F2BD7AEC54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8" name="Rectangle 49">
                <a:extLst>
                  <a:ext uri="{FF2B5EF4-FFF2-40B4-BE49-F238E27FC236}">
                    <a16:creationId xmlns:a16="http://schemas.microsoft.com/office/drawing/2014/main" id="{7A428253-9AB8-4F42-86AC-56642765B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0">
                <a:extLst>
                  <a:ext uri="{FF2B5EF4-FFF2-40B4-BE49-F238E27FC236}">
                    <a16:creationId xmlns:a16="http://schemas.microsoft.com/office/drawing/2014/main" id="{1A5E5F46-FA51-0F40-AE49-8605572F5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1">
                <a:extLst>
                  <a:ext uri="{FF2B5EF4-FFF2-40B4-BE49-F238E27FC236}">
                    <a16:creationId xmlns:a16="http://schemas.microsoft.com/office/drawing/2014/main" id="{D6EA7C46-8AD1-8C44-8050-33AA8DD7A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2">
                <a:extLst>
                  <a:ext uri="{FF2B5EF4-FFF2-40B4-BE49-F238E27FC236}">
                    <a16:creationId xmlns:a16="http://schemas.microsoft.com/office/drawing/2014/main" id="{ADD6BE2A-B5E4-2E48-B4DA-75B2FDCCA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53">
              <a:extLst>
                <a:ext uri="{FF2B5EF4-FFF2-40B4-BE49-F238E27FC236}">
                  <a16:creationId xmlns:a16="http://schemas.microsoft.com/office/drawing/2014/main" id="{8165E06C-8754-814D-A59B-8FD0177B53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4" name="Rectangle 54">
                <a:extLst>
                  <a:ext uri="{FF2B5EF4-FFF2-40B4-BE49-F238E27FC236}">
                    <a16:creationId xmlns:a16="http://schemas.microsoft.com/office/drawing/2014/main" id="{9803523F-7203-F345-ADED-865DC350A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5">
                <a:extLst>
                  <a:ext uri="{FF2B5EF4-FFF2-40B4-BE49-F238E27FC236}">
                    <a16:creationId xmlns:a16="http://schemas.microsoft.com/office/drawing/2014/main" id="{DA46AC96-797B-5941-8885-16C0CEFBFD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56">
                <a:extLst>
                  <a:ext uri="{FF2B5EF4-FFF2-40B4-BE49-F238E27FC236}">
                    <a16:creationId xmlns:a16="http://schemas.microsoft.com/office/drawing/2014/main" id="{A348BED6-4B21-034F-BACA-ECC475C61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7">
                <a:extLst>
                  <a:ext uri="{FF2B5EF4-FFF2-40B4-BE49-F238E27FC236}">
                    <a16:creationId xmlns:a16="http://schemas.microsoft.com/office/drawing/2014/main" id="{0C67BFA6-2774-854A-93D8-55B87B85F3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58">
              <a:extLst>
                <a:ext uri="{FF2B5EF4-FFF2-40B4-BE49-F238E27FC236}">
                  <a16:creationId xmlns:a16="http://schemas.microsoft.com/office/drawing/2014/main" id="{0E20F6F6-7237-674E-94CA-C1BBBB045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0" name="Rectangle 59">
                <a:extLst>
                  <a:ext uri="{FF2B5EF4-FFF2-40B4-BE49-F238E27FC236}">
                    <a16:creationId xmlns:a16="http://schemas.microsoft.com/office/drawing/2014/main" id="{DBAE8399-A03A-6E44-9446-9070587EC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0">
                <a:extLst>
                  <a:ext uri="{FF2B5EF4-FFF2-40B4-BE49-F238E27FC236}">
                    <a16:creationId xmlns:a16="http://schemas.microsoft.com/office/drawing/2014/main" id="{CA3809A9-271D-2F46-8955-F984C80FC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1">
                <a:extLst>
                  <a:ext uri="{FF2B5EF4-FFF2-40B4-BE49-F238E27FC236}">
                    <a16:creationId xmlns:a16="http://schemas.microsoft.com/office/drawing/2014/main" id="{0D037D57-28BB-3648-B8EB-4250A34B0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2">
                <a:extLst>
                  <a:ext uri="{FF2B5EF4-FFF2-40B4-BE49-F238E27FC236}">
                    <a16:creationId xmlns:a16="http://schemas.microsoft.com/office/drawing/2014/main" id="{DFD582BF-321F-364E-9D05-53350CD923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63">
              <a:extLst>
                <a:ext uri="{FF2B5EF4-FFF2-40B4-BE49-F238E27FC236}">
                  <a16:creationId xmlns:a16="http://schemas.microsoft.com/office/drawing/2014/main" id="{E12726DB-7EE5-E243-9FB9-15A73CAED5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6" name="Rectangle 64">
                <a:extLst>
                  <a:ext uri="{FF2B5EF4-FFF2-40B4-BE49-F238E27FC236}">
                    <a16:creationId xmlns:a16="http://schemas.microsoft.com/office/drawing/2014/main" id="{5C5D3987-D9C6-6F40-ABEB-4D0295D984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5">
                <a:extLst>
                  <a:ext uri="{FF2B5EF4-FFF2-40B4-BE49-F238E27FC236}">
                    <a16:creationId xmlns:a16="http://schemas.microsoft.com/office/drawing/2014/main" id="{173DC0C7-D94B-1E4D-B1A1-D008FE5AE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66">
                <a:extLst>
                  <a:ext uri="{FF2B5EF4-FFF2-40B4-BE49-F238E27FC236}">
                    <a16:creationId xmlns:a16="http://schemas.microsoft.com/office/drawing/2014/main" id="{94849B1F-2909-C942-9B34-9C0D20D2C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7">
                <a:extLst>
                  <a:ext uri="{FF2B5EF4-FFF2-40B4-BE49-F238E27FC236}">
                    <a16:creationId xmlns:a16="http://schemas.microsoft.com/office/drawing/2014/main" id="{2B96F0F2-CF4F-4D46-B6C8-8A87C5C353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68">
              <a:extLst>
                <a:ext uri="{FF2B5EF4-FFF2-40B4-BE49-F238E27FC236}">
                  <a16:creationId xmlns:a16="http://schemas.microsoft.com/office/drawing/2014/main" id="{712A9312-36DB-F245-918A-A4AF63ADAF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2" name="Rectangle 69">
                <a:extLst>
                  <a:ext uri="{FF2B5EF4-FFF2-40B4-BE49-F238E27FC236}">
                    <a16:creationId xmlns:a16="http://schemas.microsoft.com/office/drawing/2014/main" id="{33F68D39-506B-134E-B390-591C14CB34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0">
                <a:extLst>
                  <a:ext uri="{FF2B5EF4-FFF2-40B4-BE49-F238E27FC236}">
                    <a16:creationId xmlns:a16="http://schemas.microsoft.com/office/drawing/2014/main" id="{0871189D-41C5-E94B-BAB2-C6996E788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1">
                <a:extLst>
                  <a:ext uri="{FF2B5EF4-FFF2-40B4-BE49-F238E27FC236}">
                    <a16:creationId xmlns:a16="http://schemas.microsoft.com/office/drawing/2014/main" id="{4EDB5A23-0A15-094E-A2A8-3ABAC6555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2">
                <a:extLst>
                  <a:ext uri="{FF2B5EF4-FFF2-40B4-BE49-F238E27FC236}">
                    <a16:creationId xmlns:a16="http://schemas.microsoft.com/office/drawing/2014/main" id="{A6DFF519-A475-2D44-B79A-60DD93F0A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73">
              <a:extLst>
                <a:ext uri="{FF2B5EF4-FFF2-40B4-BE49-F238E27FC236}">
                  <a16:creationId xmlns:a16="http://schemas.microsoft.com/office/drawing/2014/main" id="{812B6BC4-4E50-AB42-874A-15E9D7FC9D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8" name="Rectangle 74">
                <a:extLst>
                  <a:ext uri="{FF2B5EF4-FFF2-40B4-BE49-F238E27FC236}">
                    <a16:creationId xmlns:a16="http://schemas.microsoft.com/office/drawing/2014/main" id="{10B3CF41-DF46-7F40-BCBA-733E388A0F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5">
                <a:extLst>
                  <a:ext uri="{FF2B5EF4-FFF2-40B4-BE49-F238E27FC236}">
                    <a16:creationId xmlns:a16="http://schemas.microsoft.com/office/drawing/2014/main" id="{09490481-F2D8-3F40-9DA7-90B1ECA2B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76">
                <a:extLst>
                  <a:ext uri="{FF2B5EF4-FFF2-40B4-BE49-F238E27FC236}">
                    <a16:creationId xmlns:a16="http://schemas.microsoft.com/office/drawing/2014/main" id="{0571F550-46E9-1640-8C21-6BED26826F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7">
                <a:extLst>
                  <a:ext uri="{FF2B5EF4-FFF2-40B4-BE49-F238E27FC236}">
                    <a16:creationId xmlns:a16="http://schemas.microsoft.com/office/drawing/2014/main" id="{FDF8AAA7-4C4D-B743-8716-49BE0ED82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78">
              <a:extLst>
                <a:ext uri="{FF2B5EF4-FFF2-40B4-BE49-F238E27FC236}">
                  <a16:creationId xmlns:a16="http://schemas.microsoft.com/office/drawing/2014/main" id="{C768F846-FE40-F440-BE22-7A873A196E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4" name="Rectangle 79">
                <a:extLst>
                  <a:ext uri="{FF2B5EF4-FFF2-40B4-BE49-F238E27FC236}">
                    <a16:creationId xmlns:a16="http://schemas.microsoft.com/office/drawing/2014/main" id="{A687666E-F1E4-E345-8696-F18815D9C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0">
                <a:extLst>
                  <a:ext uri="{FF2B5EF4-FFF2-40B4-BE49-F238E27FC236}">
                    <a16:creationId xmlns:a16="http://schemas.microsoft.com/office/drawing/2014/main" id="{6DD6FC9D-2F23-8B47-AB88-1C128AF50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6" name="Rectangle 81">
                <a:extLst>
                  <a:ext uri="{FF2B5EF4-FFF2-40B4-BE49-F238E27FC236}">
                    <a16:creationId xmlns:a16="http://schemas.microsoft.com/office/drawing/2014/main" id="{B9C46CBF-8450-944F-A16A-2239B6B202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82">
                <a:extLst>
                  <a:ext uri="{FF2B5EF4-FFF2-40B4-BE49-F238E27FC236}">
                    <a16:creationId xmlns:a16="http://schemas.microsoft.com/office/drawing/2014/main" id="{55C77D5A-EC15-2948-9B90-2FEE957A3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6" name="Rectangle 83">
            <a:extLst>
              <a:ext uri="{FF2B5EF4-FFF2-40B4-BE49-F238E27FC236}">
                <a16:creationId xmlns:a16="http://schemas.microsoft.com/office/drawing/2014/main" id="{2AFED805-51FF-7C41-A4A6-770EC8C3630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77" name="Rectangle 84">
            <a:extLst>
              <a:ext uri="{FF2B5EF4-FFF2-40B4-BE49-F238E27FC236}">
                <a16:creationId xmlns:a16="http://schemas.microsoft.com/office/drawing/2014/main" id="{86991268-F6A3-9340-984F-D4F7641A48B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8" name="Rectangle 86">
            <a:extLst>
              <a:ext uri="{FF2B5EF4-FFF2-40B4-BE49-F238E27FC236}">
                <a16:creationId xmlns:a16="http://schemas.microsoft.com/office/drawing/2014/main" id="{000111CB-2117-444A-9289-896A0F1B9BC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49686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bg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bg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79" name="TextBox 2">
            <a:extLst>
              <a:ext uri="{FF2B5EF4-FFF2-40B4-BE49-F238E27FC236}">
                <a16:creationId xmlns:a16="http://schemas.microsoft.com/office/drawing/2014/main" id="{BCDC607C-3149-044F-8977-A532DBE97944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0" name="图片 79">
            <a:extLst>
              <a:ext uri="{FF2B5EF4-FFF2-40B4-BE49-F238E27FC236}">
                <a16:creationId xmlns:a16="http://schemas.microsoft.com/office/drawing/2014/main" id="{EEEA841A-6AA9-F640-A661-DC91BD568C6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81" name="副标题 2">
            <a:extLst>
              <a:ext uri="{FF2B5EF4-FFF2-40B4-BE49-F238E27FC236}">
                <a16:creationId xmlns:a16="http://schemas.microsoft.com/office/drawing/2014/main" id="{36453C5E-EF89-1E40-88D2-12E883E91FB5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bg1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50798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1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5F1158-B1AA-8F41-AF0A-FEA0EC187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968" y="2394856"/>
            <a:ext cx="6891755" cy="18890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F8FC7CCD-75EB-9C44-BC7D-29679334A8CA}"/>
              </a:ext>
            </a:extLst>
          </p:cNvPr>
          <p:cNvSpPr txBox="1">
            <a:spLocks/>
          </p:cNvSpPr>
          <p:nvPr userDrawn="1"/>
        </p:nvSpPr>
        <p:spPr>
          <a:xfrm>
            <a:off x="7979357" y="2794960"/>
            <a:ext cx="3225168" cy="20299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065"/>
              </a:lnSpc>
            </a:pP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Copyright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©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2023 XXX Technologies Co., Ltd.</a:t>
            </a:r>
            <a:b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</a:b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All Rights Reserved.</a:t>
            </a: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information in this document may contain predictive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statements including, without limitation, statements regarding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future financial and operating results, future product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portfolio, new technology, etc. There are a number of factors that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could cause actual results and developments to differ materially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from those expressed or implied in the predictive statements.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Therefore, such information is provided for reference purpose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only and constitutes neither an offer nor an acceptance. XXX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may change the information at any time without notice. </a:t>
            </a:r>
          </a:p>
          <a:p>
            <a:pPr>
              <a:lnSpc>
                <a:spcPts val="1065"/>
              </a:lnSpc>
            </a:pPr>
            <a:endParaRPr kumimoji="1" lang="zh-CN" altLang="en-US" sz="779" dirty="0">
              <a:solidFill>
                <a:srgbClr val="1D1D1B"/>
              </a:solidFill>
              <a:latin typeface="+mn-lt"/>
            </a:endParaRPr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12B8F806-ABD5-064C-8793-5E22C72554FD}"/>
              </a:ext>
            </a:extLst>
          </p:cNvPr>
          <p:cNvSpPr txBox="1">
            <a:spLocks/>
          </p:cNvSpPr>
          <p:nvPr userDrawn="1"/>
        </p:nvSpPr>
        <p:spPr>
          <a:xfrm>
            <a:off x="7987276" y="1599191"/>
            <a:ext cx="3477701" cy="4911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1"/>
              </a:lnSpc>
              <a:spcBef>
                <a:spcPts val="0"/>
              </a:spcBef>
            </a:pP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把</a:t>
            </a:r>
            <a: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AI</a:t>
            </a: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系统带入每个开发者、每个家庭、</a:t>
            </a:r>
            <a:b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</a:b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每个组织，构建万物互联的智能世界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1235B6F-D691-2C40-93D4-EC5427ADDFB0}"/>
              </a:ext>
            </a:extLst>
          </p:cNvPr>
          <p:cNvSpPr txBox="1">
            <a:spLocks/>
          </p:cNvSpPr>
          <p:nvPr userDrawn="1"/>
        </p:nvSpPr>
        <p:spPr>
          <a:xfrm>
            <a:off x="7977672" y="2106124"/>
            <a:ext cx="3481833" cy="58280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94"/>
              </a:lnSpc>
            </a:pP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Bring AI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System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to every person, home and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intelligent world.</a:t>
            </a:r>
            <a:endParaRPr kumimoji="1" lang="zh-CN" altLang="en-US" sz="1200" dirty="0">
              <a:solidFill>
                <a:srgbClr val="1D1D1B"/>
              </a:solidFill>
              <a:latin typeface="Gill Sans MT" panose="020B0502020104020203" pitchFamily="34" charset="0"/>
              <a:ea typeface="Microsoft YaHei" charset="-122"/>
              <a:cs typeface="Microsoft YaHei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D72D31F-379B-7E48-8BAB-A5640DD86C39}"/>
              </a:ext>
            </a:extLst>
          </p:cNvPr>
          <p:cNvSpPr/>
          <p:nvPr userDrawn="1"/>
        </p:nvSpPr>
        <p:spPr bwMode="auto">
          <a:xfrm>
            <a:off x="618969" y="205786"/>
            <a:ext cx="6891755" cy="6446427"/>
          </a:xfrm>
          <a:prstGeom prst="rect">
            <a:avLst/>
          </a:prstGeom>
          <a:blipFill dpi="0" rotWithShape="1">
            <a:blip r:embed="rId3" cstate="screen">
              <a:alphaModFix amt="3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1F3DDE87-89CE-3848-A1C3-2150D6C0F2CD}"/>
              </a:ext>
            </a:extLst>
          </p:cNvPr>
          <p:cNvSpPr txBox="1"/>
          <p:nvPr userDrawn="1"/>
        </p:nvSpPr>
        <p:spPr>
          <a:xfrm>
            <a:off x="8203300" y="4709847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rgbClr val="C00000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rgbClr val="C00000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EEF0F78-B57F-8D4C-A10F-C1BE427D4B8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7276" y="4788537"/>
            <a:ext cx="144000" cy="144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2" name="副标题 2">
            <a:extLst>
              <a:ext uri="{FF2B5EF4-FFF2-40B4-BE49-F238E27FC236}">
                <a16:creationId xmlns:a16="http://schemas.microsoft.com/office/drawing/2014/main" id="{5307B254-91AE-6640-A8B8-5F31CD80A23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7867185" y="5047174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5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3" name="TextBox 2">
            <a:extLst>
              <a:ext uri="{FF2B5EF4-FFF2-40B4-BE49-F238E27FC236}">
                <a16:creationId xmlns:a16="http://schemas.microsoft.com/office/drawing/2014/main" id="{5D60F0F4-118F-1946-A08D-99C1259DCFE3}"/>
              </a:ext>
            </a:extLst>
          </p:cNvPr>
          <p:cNvSpPr txBox="1"/>
          <p:nvPr userDrawn="1"/>
        </p:nvSpPr>
        <p:spPr>
          <a:xfrm>
            <a:off x="7867185" y="5295498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com/chenzomi12/DeepLearningSystem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848406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ctr" defTabSz="1187798" rtl="0" eaLnBrk="1" latinLnBrk="0" hangingPunct="1">
        <a:lnSpc>
          <a:spcPct val="90000"/>
        </a:lnSpc>
        <a:spcBef>
          <a:spcPct val="0"/>
        </a:spcBef>
        <a:buNone/>
        <a:defRPr sz="6600" b="0" kern="1200">
          <a:solidFill>
            <a:srgbClr val="1D1D1A"/>
          </a:solidFill>
          <a:latin typeface="Futura Medium" panose="020B0602020204020303" pitchFamily="34" charset="-79"/>
          <a:ea typeface="Microsoft YaHei" panose="020B0503020204020204" pitchFamily="34" charset="-122"/>
          <a:cs typeface="Futura Medium" panose="020B0602020204020303" pitchFamily="34" charset="-79"/>
        </a:defRPr>
      </a:lvl1pPr>
    </p:titleStyle>
    <p:bodyStyle>
      <a:lvl1pPr marL="0" indent="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None/>
        <a:defRPr sz="1819" kern="1200">
          <a:solidFill>
            <a:srgbClr val="FFFFFF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593900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E1302841-5D45-5045-9FB8-0E342C3084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31" y="38100"/>
            <a:ext cx="12179300" cy="6781800"/>
          </a:xfrm>
          <a:prstGeom prst="rect">
            <a:avLst/>
          </a:prstGeom>
        </p:spPr>
      </p:pic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0707447-0FCC-074B-826A-17D5170569B3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836210" y="5060766"/>
            <a:ext cx="1944688" cy="909110"/>
          </a:xfrm>
          <a:prstGeom prst="rect">
            <a:avLst/>
          </a:prstGeom>
          <a:solidFill>
            <a:srgbClr val="E4EBEA">
              <a:alpha val="50196"/>
            </a:srgbClr>
          </a:solidFill>
        </p:spPr>
        <p:txBody>
          <a:bodyPr anchor="t"/>
          <a:lstStyle/>
          <a:p>
            <a:r>
              <a:rPr lang="en-US" altLang="zh-CN" sz="4800" dirty="0">
                <a:solidFill>
                  <a:srgbClr val="1D1D1A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rPr>
              <a:t>ZOMI</a:t>
            </a:r>
            <a:endParaRPr lang="zh-CN" altLang="en-US" sz="4800" dirty="0">
              <a:solidFill>
                <a:srgbClr val="1D1D1A"/>
              </a:solidFill>
              <a:latin typeface="ACGN-MiaoGB-Flash" panose="02020300000000000000" pitchFamily="18" charset="-122"/>
              <a:ea typeface="ACGN-MiaoGB-Flash" panose="02020300000000000000" pitchFamily="18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A28B713-1474-034E-87C1-E100526817E1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4702" y="5176993"/>
            <a:ext cx="676655" cy="676655"/>
          </a:xfrm>
          <a:prstGeom prst="ellipse">
            <a:avLst/>
          </a:prstGeom>
          <a:ln w="19050" cap="rnd">
            <a:solidFill>
              <a:srgbClr val="FFFFFF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E7B330C0-432A-884E-91CA-41575524352A}"/>
              </a:ext>
            </a:extLst>
          </p:cNvPr>
          <p:cNvSpPr/>
          <p:nvPr/>
        </p:nvSpPr>
        <p:spPr>
          <a:xfrm>
            <a:off x="670923" y="1558175"/>
            <a:ext cx="7873988" cy="3046988"/>
          </a:xfrm>
          <a:prstGeom prst="rect">
            <a:avLst/>
          </a:prstGeom>
          <a:solidFill>
            <a:srgbClr val="E4EBEA">
              <a:alpha val="69804"/>
            </a:srgbClr>
          </a:solidFill>
        </p:spPr>
        <p:txBody>
          <a:bodyPr wrap="square">
            <a:spAutoFit/>
          </a:bodyPr>
          <a:lstStyle/>
          <a:p>
            <a:r>
              <a:rPr lang="en-US" altLang="zh-CN" sz="9600" b="1" dirty="0">
                <a:solidFill>
                  <a:srgbClr val="1D1D1A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</a:rPr>
              <a:t>Google</a:t>
            </a:r>
            <a:r>
              <a:rPr lang="zh-CN" altLang="en-US" sz="9600" b="1" dirty="0">
                <a:solidFill>
                  <a:srgbClr val="1D1D1A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9600" b="1" dirty="0">
                <a:solidFill>
                  <a:srgbClr val="1D1D1A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</a:rPr>
              <a:t>TPU1</a:t>
            </a:r>
          </a:p>
          <a:p>
            <a:r>
              <a:rPr lang="zh-CN" altLang="en-US" sz="9600" b="1" dirty="0">
                <a:solidFill>
                  <a:srgbClr val="1D1D1A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</a:rPr>
              <a:t>详细解读</a:t>
            </a:r>
            <a:endParaRPr lang="en-US" altLang="zh-CN" sz="9600" b="1" dirty="0">
              <a:solidFill>
                <a:srgbClr val="1D1D1A"/>
              </a:solidFill>
              <a:latin typeface="Futura Medium" panose="020B0602020204020303" pitchFamily="34" charset="-79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746352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74A4C13A-BEC1-484C-915E-3001D4724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TPU1</a:t>
            </a:r>
            <a:r>
              <a:rPr lang="zh-CN" altLang="en-US" dirty="0"/>
              <a:t> 芯片架构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1F98C4A-765F-4A4D-8EE7-62C5E3347E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360170"/>
            <a:ext cx="2871415" cy="4994910"/>
          </a:xfrm>
        </p:spPr>
        <p:txBody>
          <a:bodyPr/>
          <a:lstStyle/>
          <a:p>
            <a:r>
              <a:rPr lang="en-US" altLang="zh-CN" dirty="0"/>
              <a:t>Weight FIFO</a:t>
            </a:r>
            <a:r>
              <a:rPr lang="zh-CN" altLang="en-US" dirty="0"/>
              <a:t>：主要负责从 </a:t>
            </a:r>
            <a:r>
              <a:rPr lang="en-US" altLang="zh-CN" dirty="0"/>
              <a:t>8GB</a:t>
            </a:r>
            <a:r>
              <a:rPr lang="zh-CN" altLang="en-US" dirty="0"/>
              <a:t> </a:t>
            </a:r>
            <a:r>
              <a:rPr lang="en-US" altLang="zh-CN" dirty="0"/>
              <a:t>off-chip DDR3</a:t>
            </a:r>
            <a:r>
              <a:rPr lang="zh-CN" altLang="en-US" dirty="0"/>
              <a:t> </a:t>
            </a:r>
            <a:r>
              <a:rPr lang="en-US" altLang="zh-CN" dirty="0"/>
              <a:t>DRAM</a:t>
            </a:r>
            <a:r>
              <a:rPr lang="zh-CN" altLang="en-US" dirty="0"/>
              <a:t> 上读取 </a:t>
            </a:r>
            <a:r>
              <a:rPr lang="en-US" altLang="zh-CN" dirty="0"/>
              <a:t>Weight</a:t>
            </a:r>
            <a:r>
              <a:rPr lang="zh-CN" altLang="en-US" dirty="0"/>
              <a:t> 权重参数进入计算单元 </a:t>
            </a:r>
            <a:r>
              <a:rPr lang="en-US" altLang="zh-CN" dirty="0"/>
              <a:t>MM</a:t>
            </a:r>
            <a:r>
              <a:rPr lang="zh-CN" altLang="en-US" dirty="0"/>
              <a:t> </a:t>
            </a:r>
            <a:r>
              <a:rPr lang="en-US" altLang="zh-CN" dirty="0"/>
              <a:t>Unit</a:t>
            </a:r>
            <a:r>
              <a:rPr lang="zh-CN" altLang="en-US" dirty="0"/>
              <a:t>；</a:t>
            </a:r>
            <a:endParaRPr lang="en-US" altLang="zh-CN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A416082-FE72-BA41-B324-5B5C66B9A4A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51890" y="1147604"/>
            <a:ext cx="7255700" cy="5207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4932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74A4C13A-BEC1-484C-915E-3001D4724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TPU1</a:t>
            </a:r>
            <a:r>
              <a:rPr lang="zh-CN" altLang="en-US" dirty="0"/>
              <a:t> 芯片架构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1F98C4A-765F-4A4D-8EE7-62C5E3347E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360170"/>
            <a:ext cx="2871415" cy="4994910"/>
          </a:xfrm>
        </p:spPr>
        <p:txBody>
          <a:bodyPr/>
          <a:lstStyle/>
          <a:p>
            <a:r>
              <a:rPr lang="en-US" altLang="zh-CN" dirty="0"/>
              <a:t>MMU</a:t>
            </a:r>
            <a:r>
              <a:rPr lang="zh-CN" altLang="en-US" dirty="0"/>
              <a:t>：提供 </a:t>
            </a:r>
            <a:r>
              <a:rPr lang="en-US" altLang="zh-CN" dirty="0"/>
              <a:t>256 x 256 x 8bit</a:t>
            </a:r>
            <a:r>
              <a:rPr lang="zh-CN" altLang="en-US" dirty="0"/>
              <a:t> 的乘加计算，以脉动阵列形式；</a:t>
            </a:r>
            <a:endParaRPr lang="en-US" altLang="zh-CN" dirty="0"/>
          </a:p>
          <a:p>
            <a:r>
              <a:rPr lang="zh-CN" altLang="en-US" dirty="0"/>
              <a:t>每周期可以计算 </a:t>
            </a:r>
            <a:r>
              <a:rPr lang="en-US" altLang="zh-CN" dirty="0"/>
              <a:t>256</a:t>
            </a:r>
            <a:r>
              <a:rPr lang="zh-CN" altLang="en-US" dirty="0"/>
              <a:t> 个乘法结果，计算出结果为 </a:t>
            </a:r>
            <a:r>
              <a:rPr lang="en-US" altLang="zh-CN" dirty="0"/>
              <a:t>16bit</a:t>
            </a:r>
            <a:r>
              <a:rPr lang="zh-CN" altLang="en-US" dirty="0"/>
              <a:t>；</a:t>
            </a:r>
            <a:endParaRPr lang="en-US" altLang="zh-CN" dirty="0"/>
          </a:p>
          <a:p>
            <a:r>
              <a:rPr lang="zh-CN" altLang="en-US" dirty="0"/>
              <a:t>矩阵单元中包含一个 </a:t>
            </a:r>
            <a:r>
              <a:rPr lang="en-US" altLang="zh-CN" dirty="0"/>
              <a:t>64KB</a:t>
            </a:r>
            <a:r>
              <a:rPr lang="zh-CN" altLang="en-US" dirty="0"/>
              <a:t> </a:t>
            </a:r>
            <a:r>
              <a:rPr lang="en-US" altLang="zh-CN" dirty="0"/>
              <a:t>Weight Tile</a:t>
            </a:r>
            <a:r>
              <a:rPr lang="zh-CN" altLang="en-US" dirty="0"/>
              <a:t>，以及一个双缓存单元；</a:t>
            </a:r>
            <a:endParaRPr lang="en-US" altLang="zh-CN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A416082-FE72-BA41-B324-5B5C66B9A4A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51890" y="1147604"/>
            <a:ext cx="7255700" cy="5207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549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74A4C13A-BEC1-484C-915E-3001D4724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TPU1</a:t>
            </a:r>
            <a:r>
              <a:rPr lang="zh-CN" altLang="en-US" dirty="0"/>
              <a:t> 芯片架构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1F98C4A-765F-4A4D-8EE7-62C5E3347E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360170"/>
            <a:ext cx="2871415" cy="4994910"/>
          </a:xfrm>
        </p:spPr>
        <p:txBody>
          <a:bodyPr/>
          <a:lstStyle/>
          <a:p>
            <a:r>
              <a:rPr lang="en-US" altLang="zh-CN" dirty="0"/>
              <a:t>Accumulators</a:t>
            </a:r>
            <a:r>
              <a:rPr lang="zh-CN" altLang="en-US" dirty="0"/>
              <a:t>：提供 </a:t>
            </a:r>
            <a:r>
              <a:rPr lang="en-US" altLang="zh-CN" dirty="0"/>
              <a:t>4MiB</a:t>
            </a:r>
            <a:r>
              <a:rPr lang="zh-CN" altLang="en-US" dirty="0"/>
              <a:t>，</a:t>
            </a:r>
            <a:r>
              <a:rPr lang="en-US" altLang="zh-CN" dirty="0"/>
              <a:t>4098 x 256 x 32bit</a:t>
            </a:r>
            <a:r>
              <a:rPr lang="zh-CN" altLang="en-US" dirty="0"/>
              <a:t> 大小的累加单元，用来收集乘法产生 </a:t>
            </a:r>
            <a:r>
              <a:rPr lang="en-US" altLang="zh-CN" dirty="0"/>
              <a:t>16bit</a:t>
            </a:r>
            <a:r>
              <a:rPr lang="zh-CN" altLang="en-US" dirty="0"/>
              <a:t> 结果；</a:t>
            </a:r>
            <a:endParaRPr lang="en-US" altLang="zh-CN" dirty="0"/>
          </a:p>
          <a:p>
            <a:r>
              <a:rPr lang="en-US" altLang="zh-CN" dirty="0"/>
              <a:t>4096</a:t>
            </a:r>
            <a:r>
              <a:rPr lang="zh-CN" altLang="en-US" dirty="0"/>
              <a:t>：单次 </a:t>
            </a:r>
            <a:r>
              <a:rPr lang="en-US" altLang="zh-CN" dirty="0"/>
              <a:t>MM</a:t>
            </a:r>
            <a:r>
              <a:rPr lang="zh-CN" altLang="en-US" dirty="0"/>
              <a:t> 操作需要</a:t>
            </a:r>
            <a:r>
              <a:rPr lang="en-US" altLang="zh-CN" dirty="0"/>
              <a:t>2048</a:t>
            </a:r>
            <a:r>
              <a:rPr lang="zh-CN" altLang="en-US" dirty="0"/>
              <a:t>个单元，双缓存则需要 </a:t>
            </a:r>
            <a:r>
              <a:rPr lang="en-US" altLang="zh-CN" dirty="0"/>
              <a:t>4096</a:t>
            </a:r>
            <a:r>
              <a:rPr lang="zh-CN" altLang="en-US" dirty="0"/>
              <a:t> 个单元才能满足计算需求；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A416082-FE72-BA41-B324-5B5C66B9A4A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51890" y="1147604"/>
            <a:ext cx="7255700" cy="5207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718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74A4C13A-BEC1-484C-915E-3001D4724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TPU1</a:t>
            </a:r>
            <a:r>
              <a:rPr lang="zh-CN" altLang="en-US" dirty="0"/>
              <a:t> 芯片架构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1F98C4A-765F-4A4D-8EE7-62C5E3347E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360170"/>
            <a:ext cx="2871415" cy="4994910"/>
          </a:xfrm>
        </p:spPr>
        <p:txBody>
          <a:bodyPr/>
          <a:lstStyle/>
          <a:p>
            <a:r>
              <a:rPr lang="en-US" altLang="zh-CN" dirty="0"/>
              <a:t>Accumulators</a:t>
            </a:r>
            <a:r>
              <a:rPr lang="zh-CN" altLang="en-US" dirty="0"/>
              <a:t>：提供 </a:t>
            </a:r>
            <a:r>
              <a:rPr lang="en-US" altLang="zh-CN" dirty="0"/>
              <a:t>4MiB</a:t>
            </a:r>
            <a:r>
              <a:rPr lang="zh-CN" altLang="en-US" dirty="0"/>
              <a:t>，</a:t>
            </a:r>
            <a:r>
              <a:rPr lang="en-US" altLang="zh-CN" dirty="0"/>
              <a:t>4098 x 256 x 32bit</a:t>
            </a:r>
            <a:r>
              <a:rPr lang="zh-CN" altLang="en-US" dirty="0"/>
              <a:t> 大小的累加单元，用来收集乘法产生 </a:t>
            </a:r>
            <a:r>
              <a:rPr lang="en-US" altLang="zh-CN" dirty="0"/>
              <a:t>16bit</a:t>
            </a:r>
            <a:r>
              <a:rPr lang="zh-CN" altLang="en-US" dirty="0"/>
              <a:t> 结果；</a:t>
            </a:r>
            <a:endParaRPr lang="en-US" altLang="zh-CN" dirty="0"/>
          </a:p>
          <a:p>
            <a:r>
              <a:rPr lang="en-US" altLang="zh-CN" dirty="0"/>
              <a:t>4096</a:t>
            </a:r>
            <a:r>
              <a:rPr lang="zh-CN" altLang="en-US" dirty="0"/>
              <a:t>：单次 </a:t>
            </a:r>
            <a:r>
              <a:rPr lang="en-US" altLang="zh-CN" dirty="0"/>
              <a:t>MM</a:t>
            </a:r>
            <a:r>
              <a:rPr lang="zh-CN" altLang="en-US" dirty="0"/>
              <a:t> 操作需要</a:t>
            </a:r>
            <a:r>
              <a:rPr lang="en-US" altLang="zh-CN" dirty="0"/>
              <a:t>2048</a:t>
            </a:r>
            <a:r>
              <a:rPr lang="zh-CN" altLang="en-US" dirty="0"/>
              <a:t>个单元，双缓存则需要 </a:t>
            </a:r>
            <a:r>
              <a:rPr lang="en-US" altLang="zh-CN" dirty="0"/>
              <a:t>4096</a:t>
            </a:r>
            <a:r>
              <a:rPr lang="zh-CN" altLang="en-US" dirty="0"/>
              <a:t> 个单元才能满足计算需求；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A416082-FE72-BA41-B324-5B5C66B9A4A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51890" y="1147604"/>
            <a:ext cx="7255700" cy="5207476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99E75CB4-EED2-184A-AE53-52DAA6074BC4}"/>
              </a:ext>
            </a:extLst>
          </p:cNvPr>
          <p:cNvSpPr/>
          <p:nvPr/>
        </p:nvSpPr>
        <p:spPr>
          <a:xfrm>
            <a:off x="4857367" y="2578168"/>
            <a:ext cx="6096000" cy="2346348"/>
          </a:xfrm>
          <a:prstGeom prst="rect">
            <a:avLst/>
          </a:prstGeom>
          <a:solidFill>
            <a:srgbClr val="FFFF00">
              <a:alpha val="80000"/>
            </a:srgbClr>
          </a:solidFill>
        </p:spPr>
        <p:txBody>
          <a:bodyPr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1D1D1A"/>
                </a:solidFill>
                <a:latin typeface="Gill Sans MT" panose="020B0502020104020203" pitchFamily="34" charset="0"/>
              </a:rPr>
              <a:t>每个时钟周期读取 </a:t>
            </a:r>
            <a:r>
              <a:rPr lang="en-US" altLang="zh-CN" sz="2000" dirty="0">
                <a:solidFill>
                  <a:srgbClr val="1D1D1A"/>
                </a:solidFill>
                <a:latin typeface="Gill Sans MT" panose="020B0502020104020203" pitchFamily="34" charset="0"/>
              </a:rPr>
              <a:t>256</a:t>
            </a:r>
            <a:r>
              <a:rPr lang="zh-CN" altLang="en-US" sz="2000" dirty="0">
                <a:solidFill>
                  <a:srgbClr val="1D1D1A"/>
                </a:solidFill>
                <a:latin typeface="Gill Sans MT" panose="020B0502020104020203" pitchFamily="34" charset="0"/>
              </a:rPr>
              <a:t> 个元素</a:t>
            </a:r>
            <a:endParaRPr lang="en-US" altLang="zh-CN" sz="2000" dirty="0">
              <a:solidFill>
                <a:srgbClr val="1D1D1A"/>
              </a:solidFill>
              <a:latin typeface="Gill Sans MT" panose="020B0502020104020203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1D1D1A"/>
                </a:solidFill>
                <a:latin typeface="Gill Sans MT" panose="020B0502020104020203" pitchFamily="34" charset="0"/>
                <a:ea typeface="+mj-ea"/>
              </a:rPr>
              <a:t>MACs</a:t>
            </a:r>
            <a:r>
              <a:rPr lang="zh-CN" altLang="en-US" sz="2000" dirty="0">
                <a:solidFill>
                  <a:srgbClr val="1D1D1A"/>
                </a:solidFill>
                <a:latin typeface="Gill Sans MT" panose="020B0502020104020203" pitchFamily="34" charset="0"/>
                <a:ea typeface="+mj-ea"/>
              </a:rPr>
              <a:t> 执行 </a:t>
            </a:r>
            <a:r>
              <a:rPr lang="en-US" altLang="zh-CN" sz="2000" dirty="0">
                <a:solidFill>
                  <a:srgbClr val="1D1D1A"/>
                </a:solidFill>
                <a:latin typeface="Gill Sans MT" panose="020B0502020104020203" pitchFamily="34" charset="0"/>
                <a:ea typeface="+mj-ea"/>
              </a:rPr>
              <a:t>256x256</a:t>
            </a:r>
            <a:r>
              <a:rPr lang="zh-CN" altLang="en-US" sz="2000" dirty="0">
                <a:solidFill>
                  <a:srgbClr val="1D1D1A"/>
                </a:solidFill>
                <a:latin typeface="Gill Sans MT" panose="020B0502020104020203" pitchFamily="34" charset="0"/>
                <a:ea typeface="+mj-ea"/>
              </a:rPr>
              <a:t>  </a:t>
            </a:r>
            <a:r>
              <a:rPr lang="en-US" altLang="zh-CN" sz="2000" dirty="0">
                <a:solidFill>
                  <a:srgbClr val="1D1D1A"/>
                </a:solidFill>
                <a:latin typeface="Gill Sans MT" panose="020B0502020104020203" pitchFamily="34" charset="0"/>
                <a:ea typeface="+mj-ea"/>
              </a:rPr>
              <a:t>8-bit </a:t>
            </a:r>
            <a:r>
              <a:rPr lang="zh-CN" altLang="en-US" sz="2000" dirty="0">
                <a:solidFill>
                  <a:srgbClr val="1D1D1A"/>
                </a:solidFill>
                <a:latin typeface="Gill Sans MT" panose="020B0502020104020203" pitchFamily="34" charset="0"/>
                <a:ea typeface="+mj-ea"/>
              </a:rPr>
              <a:t>乘加计算，产生 </a:t>
            </a:r>
            <a:r>
              <a:rPr lang="en-US" altLang="zh-CN" sz="2000" dirty="0">
                <a:solidFill>
                  <a:srgbClr val="1D1D1A"/>
                </a:solidFill>
                <a:latin typeface="Gill Sans MT" panose="020B0502020104020203" pitchFamily="34" charset="0"/>
                <a:ea typeface="+mj-ea"/>
              </a:rPr>
              <a:t>16bit </a:t>
            </a:r>
            <a:r>
              <a:rPr lang="zh-CN" altLang="en-US" sz="2000" dirty="0">
                <a:solidFill>
                  <a:srgbClr val="1D1D1A"/>
                </a:solidFill>
                <a:latin typeface="Gill Sans MT" panose="020B0502020104020203" pitchFamily="34" charset="0"/>
                <a:ea typeface="+mj-ea"/>
              </a:rPr>
              <a:t>结果存放在 </a:t>
            </a:r>
            <a:r>
              <a:rPr lang="en-US" altLang="zh-CN" sz="2000" dirty="0">
                <a:solidFill>
                  <a:srgbClr val="1D1D1A"/>
                </a:solidFill>
                <a:latin typeface="Gill Sans MT" panose="020B0502020104020203" pitchFamily="34" charset="0"/>
                <a:ea typeface="+mj-ea"/>
              </a:rPr>
              <a:t>4MB </a:t>
            </a:r>
            <a:r>
              <a:rPr lang="zh-CN" altLang="en-US" sz="2000" dirty="0">
                <a:solidFill>
                  <a:srgbClr val="1D1D1A"/>
                </a:solidFill>
                <a:latin typeface="Gill Sans MT" panose="020B0502020104020203" pitchFamily="34" charset="0"/>
                <a:ea typeface="+mj-ea"/>
              </a:rPr>
              <a:t>的</a:t>
            </a:r>
            <a:r>
              <a:rPr lang="en-US" altLang="zh-CN" sz="2000" dirty="0">
                <a:solidFill>
                  <a:srgbClr val="1D1D1A"/>
                </a:solidFill>
                <a:latin typeface="Gill Sans MT" panose="020B0502020104020203" pitchFamily="34" charset="0"/>
                <a:ea typeface="+mj-ea"/>
              </a:rPr>
              <a:t>Accumulators</a:t>
            </a:r>
            <a:r>
              <a:rPr lang="zh-CN" altLang="en-US" sz="2000" dirty="0">
                <a:solidFill>
                  <a:srgbClr val="1D1D1A"/>
                </a:solidFill>
                <a:latin typeface="Gill Sans MT" panose="020B0502020104020203" pitchFamily="34" charset="0"/>
                <a:ea typeface="+mj-ea"/>
              </a:rPr>
              <a:t> 上执行 </a:t>
            </a:r>
            <a:r>
              <a:rPr lang="en-US" altLang="zh-CN" sz="2000" dirty="0">
                <a:solidFill>
                  <a:srgbClr val="1D1D1A"/>
                </a:solidFill>
                <a:latin typeface="Gill Sans MT" panose="020B0502020104020203" pitchFamily="34" charset="0"/>
                <a:ea typeface="+mj-ea"/>
              </a:rPr>
              <a:t>32bit</a:t>
            </a:r>
            <a:r>
              <a:rPr lang="zh-CN" altLang="en-US" sz="2000" dirty="0">
                <a:solidFill>
                  <a:srgbClr val="1D1D1A"/>
                </a:solidFill>
                <a:latin typeface="Gill Sans MT" panose="020B0502020104020203" pitchFamily="34" charset="0"/>
                <a:ea typeface="+mj-ea"/>
              </a:rPr>
              <a:t> 累加。</a:t>
            </a:r>
            <a:endParaRPr lang="en-US" altLang="zh-CN" sz="2000" dirty="0">
              <a:solidFill>
                <a:srgbClr val="1D1D1A"/>
              </a:solidFill>
              <a:latin typeface="Gill Sans MT" panose="020B0502020104020203" pitchFamily="34" charset="0"/>
              <a:ea typeface="+mj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1D1D1A"/>
                </a:solidFill>
                <a:latin typeface="Gill Sans MT" panose="020B0502020104020203" pitchFamily="34" charset="0"/>
                <a:ea typeface="+mj-ea"/>
              </a:rPr>
              <a:t>其中 </a:t>
            </a:r>
            <a:r>
              <a:rPr lang="en-US" altLang="zh-CN" sz="2000" dirty="0">
                <a:solidFill>
                  <a:srgbClr val="1D1D1A"/>
                </a:solidFill>
                <a:latin typeface="Gill Sans MT" panose="020B0502020104020203" pitchFamily="34" charset="0"/>
                <a:ea typeface="+mj-ea"/>
              </a:rPr>
              <a:t>4096</a:t>
            </a:r>
            <a:r>
              <a:rPr lang="zh-CN" altLang="en-US" sz="2000" dirty="0">
                <a:solidFill>
                  <a:srgbClr val="1D1D1A"/>
                </a:solidFill>
                <a:latin typeface="Gill Sans MT" panose="020B0502020104020203" pitchFamily="34" charset="0"/>
                <a:ea typeface="+mj-ea"/>
              </a:rPr>
              <a:t>个，</a:t>
            </a:r>
            <a:r>
              <a:rPr lang="en-US" altLang="zh-CN" sz="2000" dirty="0">
                <a:solidFill>
                  <a:srgbClr val="1D1D1A"/>
                </a:solidFill>
                <a:latin typeface="Gill Sans MT" panose="020B0502020104020203" pitchFamily="34" charset="0"/>
                <a:ea typeface="+mj-ea"/>
              </a:rPr>
              <a:t>256</a:t>
            </a:r>
            <a:r>
              <a:rPr lang="zh-CN" altLang="en-US" sz="2000" dirty="0">
                <a:solidFill>
                  <a:srgbClr val="1D1D1A"/>
                </a:solidFill>
                <a:latin typeface="Gill Sans MT" panose="020B0502020104020203" pitchFamily="34" charset="0"/>
                <a:ea typeface="+mj-ea"/>
              </a:rPr>
              <a:t> 元素， </a:t>
            </a:r>
            <a:r>
              <a:rPr lang="en-US" altLang="zh-CN" sz="2000" dirty="0">
                <a:solidFill>
                  <a:srgbClr val="1D1D1A"/>
                </a:solidFill>
                <a:latin typeface="Gill Sans MT" panose="020B0502020104020203" pitchFamily="34" charset="0"/>
              </a:rPr>
              <a:t>32bit</a:t>
            </a:r>
            <a:r>
              <a:rPr lang="zh-CN" altLang="en-US" sz="2000" dirty="0">
                <a:solidFill>
                  <a:srgbClr val="1D1D1A"/>
                </a:solidFill>
                <a:latin typeface="Gill Sans MT" panose="020B0502020104020203" pitchFamily="34" charset="0"/>
              </a:rPr>
              <a:t> 的</a:t>
            </a:r>
            <a:r>
              <a:rPr lang="zh-CN" altLang="en-US" sz="2000" dirty="0">
                <a:solidFill>
                  <a:srgbClr val="1D1D1A"/>
                </a:solidFill>
                <a:latin typeface="Gill Sans MT" panose="020B0502020104020203" pitchFamily="34" charset="0"/>
                <a:ea typeface="+mj-ea"/>
              </a:rPr>
              <a:t>累加计算，</a:t>
            </a:r>
            <a:r>
              <a:rPr lang="en-US" altLang="zh-CN" sz="2000" dirty="0">
                <a:solidFill>
                  <a:srgbClr val="1D1D1A"/>
                </a:solidFill>
                <a:latin typeface="Gill Sans MT" panose="020B0502020104020203" pitchFamily="34" charset="0"/>
                <a:ea typeface="+mj-ea"/>
              </a:rPr>
              <a:t>(4096</a:t>
            </a:r>
            <a:r>
              <a:rPr lang="zh-CN" altLang="en-US" sz="2000" dirty="0">
                <a:solidFill>
                  <a:srgbClr val="1D1D1A"/>
                </a:solidFill>
                <a:latin typeface="Gill Sans MT" panose="020B0502020104020203" pitchFamily="34" charset="0"/>
                <a:ea typeface="+mj-ea"/>
              </a:rPr>
              <a:t> </a:t>
            </a:r>
            <a:r>
              <a:rPr lang="en-US" altLang="zh-CN" sz="2000" dirty="0">
                <a:solidFill>
                  <a:srgbClr val="1D1D1A"/>
                </a:solidFill>
                <a:latin typeface="Gill Sans MT" panose="020B0502020104020203" pitchFamily="34" charset="0"/>
                <a:ea typeface="+mj-ea"/>
              </a:rPr>
              <a:t>x</a:t>
            </a:r>
            <a:r>
              <a:rPr lang="zh-CN" altLang="en-US" sz="2000" dirty="0">
                <a:solidFill>
                  <a:srgbClr val="1D1D1A"/>
                </a:solidFill>
                <a:latin typeface="Gill Sans MT" panose="020B0502020104020203" pitchFamily="34" charset="0"/>
                <a:ea typeface="+mj-ea"/>
              </a:rPr>
              <a:t> </a:t>
            </a:r>
            <a:r>
              <a:rPr lang="en-US" altLang="zh-CN" sz="2000" dirty="0">
                <a:solidFill>
                  <a:srgbClr val="1D1D1A"/>
                </a:solidFill>
                <a:latin typeface="Gill Sans MT" panose="020B0502020104020203" pitchFamily="34" charset="0"/>
                <a:ea typeface="+mj-ea"/>
              </a:rPr>
              <a:t>256</a:t>
            </a:r>
            <a:r>
              <a:rPr lang="zh-CN" altLang="en-US" sz="2000" dirty="0">
                <a:solidFill>
                  <a:srgbClr val="1D1D1A"/>
                </a:solidFill>
                <a:latin typeface="Gill Sans MT" panose="020B0502020104020203" pitchFamily="34" charset="0"/>
                <a:ea typeface="+mj-ea"/>
              </a:rPr>
              <a:t> </a:t>
            </a:r>
            <a:r>
              <a:rPr lang="en-US" altLang="zh-CN" sz="2000" dirty="0">
                <a:solidFill>
                  <a:srgbClr val="1D1D1A"/>
                </a:solidFill>
                <a:latin typeface="Gill Sans MT" panose="020B0502020104020203" pitchFamily="34" charset="0"/>
                <a:ea typeface="+mj-ea"/>
              </a:rPr>
              <a:t>x</a:t>
            </a:r>
            <a:r>
              <a:rPr lang="zh-CN" altLang="en-US" sz="2000" dirty="0">
                <a:solidFill>
                  <a:srgbClr val="1D1D1A"/>
                </a:solidFill>
                <a:latin typeface="Gill Sans MT" panose="020B0502020104020203" pitchFamily="34" charset="0"/>
                <a:ea typeface="+mj-ea"/>
              </a:rPr>
              <a:t> </a:t>
            </a:r>
            <a:r>
              <a:rPr lang="en-US" altLang="zh-CN" sz="2000" dirty="0">
                <a:solidFill>
                  <a:srgbClr val="1D1D1A"/>
                </a:solidFill>
                <a:latin typeface="Gill Sans MT" panose="020B0502020104020203" pitchFamily="34" charset="0"/>
                <a:ea typeface="+mj-ea"/>
              </a:rPr>
              <a:t>32b = 4MB)</a:t>
            </a:r>
            <a:endParaRPr lang="en-US" altLang="zh-CN" sz="2000" b="0" dirty="0">
              <a:solidFill>
                <a:srgbClr val="1D1D1A"/>
              </a:solidFill>
              <a:effectLst/>
              <a:latin typeface="Gill Sans MT" panose="020B0502020104020203" pitchFamily="34" charset="0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3786598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74A4C13A-BEC1-484C-915E-3001D4724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TPU1</a:t>
            </a:r>
            <a:r>
              <a:rPr lang="zh-CN" altLang="en-US" dirty="0"/>
              <a:t> 芯片架构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1F98C4A-765F-4A4D-8EE7-62C5E3347E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360170"/>
            <a:ext cx="2871415" cy="4994910"/>
          </a:xfrm>
        </p:spPr>
        <p:txBody>
          <a:bodyPr/>
          <a:lstStyle/>
          <a:p>
            <a:r>
              <a:rPr lang="zh-CN" altLang="en-US" b="1" dirty="0"/>
              <a:t>控制指令 </a:t>
            </a:r>
            <a:r>
              <a:rPr lang="en-US" altLang="zh-CN" b="1" dirty="0"/>
              <a:t>Control</a:t>
            </a:r>
            <a:r>
              <a:rPr lang="zh-CN" altLang="en-US" dirty="0"/>
              <a:t>：指令通过 </a:t>
            </a:r>
            <a:r>
              <a:rPr lang="en-US" altLang="zh-CN" dirty="0"/>
              <a:t>PCIe</a:t>
            </a:r>
            <a:r>
              <a:rPr lang="zh-CN" altLang="en-US" dirty="0"/>
              <a:t> 总线从 </a:t>
            </a:r>
            <a:r>
              <a:rPr lang="en-US" altLang="zh-CN" dirty="0"/>
              <a:t>host</a:t>
            </a:r>
            <a:r>
              <a:rPr lang="zh-CN" altLang="en-US" dirty="0"/>
              <a:t> 主机传到 </a:t>
            </a:r>
            <a:r>
              <a:rPr lang="en-US" altLang="zh-CN" dirty="0"/>
              <a:t>TPU</a:t>
            </a:r>
            <a:r>
              <a:rPr lang="zh-CN" altLang="en-US" dirty="0"/>
              <a:t> </a:t>
            </a:r>
            <a:r>
              <a:rPr lang="en-US" altLang="zh-CN" dirty="0"/>
              <a:t>Core</a:t>
            </a:r>
            <a:r>
              <a:rPr lang="zh-CN" altLang="en-US" dirty="0"/>
              <a:t> 中，以</a:t>
            </a:r>
            <a:r>
              <a:rPr lang="en-US" altLang="zh-CN" dirty="0"/>
              <a:t>4</a:t>
            </a:r>
            <a:r>
              <a:rPr lang="zh-CN" altLang="en-US" dirty="0"/>
              <a:t>级流水线执行。</a:t>
            </a:r>
            <a:endParaRPr lang="en-US" altLang="zh-CN" dirty="0"/>
          </a:p>
          <a:p>
            <a:r>
              <a:rPr lang="zh-CN" altLang="en-US" b="1" dirty="0"/>
              <a:t>指令来源</a:t>
            </a:r>
            <a:r>
              <a:rPr lang="zh-CN" altLang="en-US" dirty="0"/>
              <a:t>：</a:t>
            </a:r>
            <a:r>
              <a:rPr lang="en-US" altLang="zh-CN" dirty="0"/>
              <a:t>CPU</a:t>
            </a:r>
            <a:r>
              <a:rPr lang="zh-CN" altLang="en-US" dirty="0"/>
              <a:t> 向 </a:t>
            </a:r>
            <a:r>
              <a:rPr lang="en-US" altLang="zh-CN" dirty="0"/>
              <a:t>TPU</a:t>
            </a:r>
            <a:r>
              <a:rPr lang="zh-CN" altLang="en-US" dirty="0"/>
              <a:t> 发送指令让它执行</a:t>
            </a:r>
            <a:endParaRPr lang="en-US" altLang="zh-CN" dirty="0"/>
          </a:p>
          <a:p>
            <a:r>
              <a:rPr lang="en-US" altLang="zh-CN" b="1" dirty="0"/>
              <a:t>CSIC</a:t>
            </a:r>
            <a:r>
              <a:rPr lang="zh-CN" altLang="en-US" b="1" dirty="0"/>
              <a:t> 指令</a:t>
            </a:r>
            <a:r>
              <a:rPr lang="zh-CN" altLang="en-US" dirty="0"/>
              <a:t>：指令采用</a:t>
            </a:r>
            <a:r>
              <a:rPr lang="en-US" altLang="zh-CN" dirty="0"/>
              <a:t>CSIC</a:t>
            </a:r>
            <a:r>
              <a:rPr lang="zh-CN" altLang="en-US" dirty="0"/>
              <a:t> 指令集类型，总共有</a:t>
            </a:r>
            <a:r>
              <a:rPr lang="en-US" altLang="zh-CN" dirty="0"/>
              <a:t>12</a:t>
            </a:r>
            <a:r>
              <a:rPr lang="zh-CN" altLang="en-US" dirty="0"/>
              <a:t>条指令</a:t>
            </a:r>
            <a:br>
              <a:rPr lang="zh-CN" altLang="en-US" dirty="0"/>
            </a:b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A416082-FE72-BA41-B324-5B5C66B9A4A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51890" y="1147604"/>
            <a:ext cx="7255700" cy="5207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1500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74A4C13A-BEC1-484C-915E-3001D4724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TPU1</a:t>
            </a:r>
            <a:r>
              <a:rPr lang="zh-CN" altLang="en-US" dirty="0"/>
              <a:t> 芯片架构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1F98C4A-765F-4A4D-8EE7-62C5E3347E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360170"/>
            <a:ext cx="2871415" cy="4994910"/>
          </a:xfrm>
        </p:spPr>
        <p:txBody>
          <a:bodyPr/>
          <a:lstStyle/>
          <a:p>
            <a:r>
              <a:rPr lang="zh-CN" altLang="en-US" b="1" dirty="0"/>
              <a:t>控制指令 </a:t>
            </a:r>
            <a:r>
              <a:rPr lang="en-US" altLang="zh-CN" b="1" dirty="0"/>
              <a:t>Control</a:t>
            </a:r>
            <a:r>
              <a:rPr lang="zh-CN" altLang="en-US" dirty="0"/>
              <a:t>：指令通过 </a:t>
            </a:r>
            <a:r>
              <a:rPr lang="en-US" altLang="zh-CN" dirty="0"/>
              <a:t>PCIe</a:t>
            </a:r>
            <a:r>
              <a:rPr lang="zh-CN" altLang="en-US" dirty="0"/>
              <a:t> 总线从 </a:t>
            </a:r>
            <a:r>
              <a:rPr lang="en-US" altLang="zh-CN" dirty="0"/>
              <a:t>host</a:t>
            </a:r>
            <a:r>
              <a:rPr lang="zh-CN" altLang="en-US" dirty="0"/>
              <a:t> 主机传到 </a:t>
            </a:r>
            <a:r>
              <a:rPr lang="en-US" altLang="zh-CN" dirty="0"/>
              <a:t>TPU</a:t>
            </a:r>
            <a:r>
              <a:rPr lang="zh-CN" altLang="en-US" dirty="0"/>
              <a:t> </a:t>
            </a:r>
            <a:r>
              <a:rPr lang="en-US" altLang="zh-CN" dirty="0"/>
              <a:t>Core</a:t>
            </a:r>
            <a:r>
              <a:rPr lang="zh-CN" altLang="en-US" dirty="0"/>
              <a:t> 中，以</a:t>
            </a:r>
            <a:r>
              <a:rPr lang="en-US" altLang="zh-CN" dirty="0"/>
              <a:t>4</a:t>
            </a:r>
            <a:r>
              <a:rPr lang="zh-CN" altLang="en-US" dirty="0"/>
              <a:t>级流水线执行。</a:t>
            </a:r>
            <a:endParaRPr lang="en-US" altLang="zh-CN" dirty="0"/>
          </a:p>
          <a:p>
            <a:r>
              <a:rPr lang="zh-CN" altLang="en-US" b="1" dirty="0"/>
              <a:t>指令来源</a:t>
            </a:r>
            <a:r>
              <a:rPr lang="zh-CN" altLang="en-US" dirty="0"/>
              <a:t>：</a:t>
            </a:r>
            <a:r>
              <a:rPr lang="en-US" altLang="zh-CN" dirty="0"/>
              <a:t>CPU</a:t>
            </a:r>
            <a:r>
              <a:rPr lang="zh-CN" altLang="en-US" dirty="0"/>
              <a:t> 向 </a:t>
            </a:r>
            <a:r>
              <a:rPr lang="en-US" altLang="zh-CN" dirty="0"/>
              <a:t>TPU</a:t>
            </a:r>
            <a:r>
              <a:rPr lang="zh-CN" altLang="en-US" dirty="0"/>
              <a:t> 发送指令让它执行</a:t>
            </a:r>
            <a:endParaRPr lang="en-US" altLang="zh-CN" dirty="0"/>
          </a:p>
          <a:p>
            <a:r>
              <a:rPr lang="en-US" altLang="zh-CN" b="1" dirty="0"/>
              <a:t>CSIC</a:t>
            </a:r>
            <a:r>
              <a:rPr lang="zh-CN" altLang="en-US" b="1" dirty="0"/>
              <a:t> 指令</a:t>
            </a:r>
            <a:r>
              <a:rPr lang="zh-CN" altLang="en-US" dirty="0"/>
              <a:t>：指令采用</a:t>
            </a:r>
            <a:r>
              <a:rPr lang="en-US" altLang="zh-CN" dirty="0"/>
              <a:t>CSIC</a:t>
            </a:r>
            <a:r>
              <a:rPr lang="zh-CN" altLang="en-US" dirty="0"/>
              <a:t> 指令集类型，总共有</a:t>
            </a:r>
            <a:r>
              <a:rPr lang="en-US" altLang="zh-CN" dirty="0"/>
              <a:t>12</a:t>
            </a:r>
            <a:r>
              <a:rPr lang="zh-CN" altLang="en-US" dirty="0"/>
              <a:t>条指令</a:t>
            </a:r>
            <a:br>
              <a:rPr lang="zh-CN" altLang="en-US" dirty="0"/>
            </a:b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A416082-FE72-BA41-B324-5B5C66B9A4A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51890" y="1147604"/>
            <a:ext cx="7255700" cy="5207476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5D9246B7-9296-3D44-A408-B4B451449198}"/>
              </a:ext>
            </a:extLst>
          </p:cNvPr>
          <p:cNvSpPr/>
          <p:nvPr/>
        </p:nvSpPr>
        <p:spPr>
          <a:xfrm>
            <a:off x="6283566" y="3429000"/>
            <a:ext cx="3981026" cy="461665"/>
          </a:xfrm>
          <a:prstGeom prst="rect">
            <a:avLst/>
          </a:prstGeom>
          <a:solidFill>
            <a:srgbClr val="FFFF00">
              <a:alpha val="80000"/>
            </a:srgbClr>
          </a:solidFill>
        </p:spPr>
        <p:txBody>
          <a:bodyPr wrap="none">
            <a:spAutoFit/>
          </a:bodyPr>
          <a:lstStyle/>
          <a:p>
            <a:r>
              <a:rPr lang="en-US" altLang="zh-CN" sz="2400" dirty="0">
                <a:latin typeface="Gill Sans MT" panose="020B0502020104020203" pitchFamily="34" charset="0"/>
              </a:rPr>
              <a:t>deterministic execution model</a:t>
            </a:r>
            <a:endParaRPr lang="zh-CN" altLang="en-US" sz="2400" dirty="0"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07207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74A4C13A-BEC1-484C-915E-3001D4724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TPU</a:t>
            </a:r>
            <a:r>
              <a:rPr lang="zh-CN" altLang="en-US" dirty="0"/>
              <a:t> </a:t>
            </a:r>
            <a:r>
              <a:rPr lang="en-US" altLang="zh-CN" dirty="0"/>
              <a:t>CISIC</a:t>
            </a:r>
            <a:r>
              <a:rPr lang="zh-CN" altLang="en-US" dirty="0"/>
              <a:t> 关键指令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1F98C4A-765F-4A4D-8EE7-62C5E3347E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360170"/>
            <a:ext cx="10853662" cy="4994910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CISC</a:t>
            </a:r>
            <a:r>
              <a:rPr lang="zh-CN" altLang="en-US" dirty="0"/>
              <a:t> 每条指令平均时钟周期（</a:t>
            </a:r>
            <a:r>
              <a:rPr lang="en-US" altLang="zh-CN" dirty="0"/>
              <a:t> CPI </a:t>
            </a:r>
            <a:r>
              <a:rPr lang="zh-CN" altLang="en-US" dirty="0"/>
              <a:t>，</a:t>
            </a:r>
            <a:r>
              <a:rPr lang="en-US" altLang="zh-CN" dirty="0"/>
              <a:t>clock cycles per instruction</a:t>
            </a:r>
            <a:r>
              <a:rPr lang="zh-CN" altLang="en-US" dirty="0"/>
              <a:t>）为</a:t>
            </a:r>
            <a:r>
              <a:rPr lang="en-US" altLang="zh-CN" dirty="0"/>
              <a:t>10~20</a:t>
            </a:r>
            <a:r>
              <a:rPr lang="zh-CN" altLang="en-US" dirty="0"/>
              <a:t>，为了控制 </a:t>
            </a:r>
            <a:r>
              <a:rPr lang="en-US" altLang="zh-CN" dirty="0"/>
              <a:t>MUX</a:t>
            </a:r>
            <a:r>
              <a:rPr lang="zh-CN" altLang="en-US" dirty="0"/>
              <a:t>、</a:t>
            </a:r>
            <a:r>
              <a:rPr lang="en-US" altLang="zh-CN" dirty="0"/>
              <a:t>UB</a:t>
            </a:r>
            <a:r>
              <a:rPr lang="zh-CN" altLang="en-US" dirty="0"/>
              <a:t> 和 </a:t>
            </a:r>
            <a:r>
              <a:rPr lang="en-US" altLang="zh-CN" dirty="0"/>
              <a:t>AU</a:t>
            </a:r>
            <a:r>
              <a:rPr lang="zh-CN" altLang="en-US" dirty="0"/>
              <a:t> 等模块进行计算，</a:t>
            </a:r>
            <a:r>
              <a:rPr lang="en-US" altLang="zh-CN" dirty="0"/>
              <a:t>Google</a:t>
            </a:r>
            <a:r>
              <a:rPr lang="zh-CN" altLang="en-US" dirty="0"/>
              <a:t> 定义了十几个专门为神经网络推理而设计的高级指令：</a:t>
            </a: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r>
              <a:rPr lang="en-US" altLang="zh-CN" dirty="0" err="1"/>
              <a:t>Read_Host_Memory</a:t>
            </a:r>
            <a:r>
              <a:rPr lang="zh-CN" altLang="en-US" dirty="0"/>
              <a:t>：从 </a:t>
            </a:r>
            <a:r>
              <a:rPr lang="en-US" altLang="zh-CN" dirty="0"/>
              <a:t>CPU host</a:t>
            </a:r>
            <a:r>
              <a:rPr lang="zh-CN" altLang="en-US" dirty="0"/>
              <a:t> 读取数据到 </a:t>
            </a:r>
            <a:r>
              <a:rPr lang="en-US" altLang="zh-CN" dirty="0"/>
              <a:t>Unified Buffer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dirty="0" err="1"/>
              <a:t>Read_Weights</a:t>
            </a:r>
            <a:r>
              <a:rPr lang="zh-CN" altLang="en-US" dirty="0"/>
              <a:t>：从 </a:t>
            </a:r>
            <a:r>
              <a:rPr lang="en-US" altLang="zh-CN" dirty="0"/>
              <a:t>Weight DRAM</a:t>
            </a:r>
            <a:r>
              <a:rPr lang="zh-CN" altLang="en-US" dirty="0"/>
              <a:t> 读取数据到 </a:t>
            </a:r>
            <a:r>
              <a:rPr lang="en-US" altLang="zh-CN" dirty="0"/>
              <a:t>Weight FIFO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dirty="0" err="1"/>
              <a:t>MatrixMultiply</a:t>
            </a:r>
            <a:r>
              <a:rPr lang="en-US" altLang="zh-CN" dirty="0"/>
              <a:t>/Convolve</a:t>
            </a:r>
            <a:r>
              <a:rPr lang="zh-CN" altLang="en-US" dirty="0"/>
              <a:t>：执行乘法或卷积计算</a:t>
            </a: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r>
              <a:rPr lang="en-US" altLang="zh-CN" dirty="0"/>
              <a:t>Activate</a:t>
            </a:r>
            <a:r>
              <a:rPr lang="zh-CN" altLang="en-US" dirty="0"/>
              <a:t>：执行</a:t>
            </a:r>
            <a:r>
              <a:rPr lang="en-US" altLang="zh-CN" dirty="0"/>
              <a:t>ReLU</a:t>
            </a:r>
            <a:r>
              <a:rPr lang="zh-CN" altLang="en-US" dirty="0"/>
              <a:t>，</a:t>
            </a:r>
            <a:r>
              <a:rPr lang="en-US" altLang="zh-CN" dirty="0"/>
              <a:t>Sigmoid</a:t>
            </a:r>
            <a:r>
              <a:rPr lang="zh-CN" altLang="en-US" dirty="0"/>
              <a:t>等激活计算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dirty="0" err="1"/>
              <a:t>Write_Host_Memory</a:t>
            </a:r>
            <a:r>
              <a:rPr lang="zh-CN" altLang="en-US" dirty="0"/>
              <a:t>：把计算结果数据从 </a:t>
            </a:r>
            <a:r>
              <a:rPr lang="en-US" altLang="zh-CN" dirty="0"/>
              <a:t>Unified Buffer</a:t>
            </a:r>
            <a:r>
              <a:rPr lang="zh-CN" altLang="en-US" dirty="0"/>
              <a:t> 输出到 </a:t>
            </a:r>
            <a:r>
              <a:rPr lang="en-US" altLang="zh-CN" dirty="0"/>
              <a:t>CPU host</a:t>
            </a:r>
          </a:p>
          <a:p>
            <a:pPr marL="457200" indent="-457200">
              <a:buFont typeface="+mj-lt"/>
              <a:buAutoNum type="arabicPeriod"/>
            </a:pPr>
            <a:endParaRPr lang="en-US" altLang="zh-CN" dirty="0"/>
          </a:p>
          <a:p>
            <a:pPr marL="0" indent="0">
              <a:buNone/>
            </a:pPr>
            <a:r>
              <a:rPr lang="en-US" altLang="zh-CN" sz="1600" dirty="0"/>
              <a:t>MM</a:t>
            </a:r>
            <a:r>
              <a:rPr lang="zh-CN" altLang="en-US" sz="1600" dirty="0"/>
              <a:t>计算：矩阵操作中，大小为 </a:t>
            </a:r>
            <a:r>
              <a:rPr lang="en-US" altLang="zh-CN" sz="1600" dirty="0"/>
              <a:t>B x 256 </a:t>
            </a:r>
            <a:r>
              <a:rPr lang="zh-CN" altLang="en-US" sz="1600" dirty="0"/>
              <a:t>矩阵乘以 </a:t>
            </a:r>
            <a:r>
              <a:rPr lang="en-US" altLang="zh-CN" sz="1600" dirty="0"/>
              <a:t>256*256 </a:t>
            </a:r>
            <a:r>
              <a:rPr lang="zh-CN" altLang="en-US" sz="1600" dirty="0"/>
              <a:t>权重矩阵，得到 </a:t>
            </a:r>
            <a:r>
              <a:rPr lang="en-US" altLang="zh-CN" sz="1600" dirty="0"/>
              <a:t>B x 256 </a:t>
            </a:r>
            <a:r>
              <a:rPr lang="zh-CN" altLang="en-US" sz="1600" dirty="0"/>
              <a:t>输出，共需要 </a:t>
            </a:r>
            <a:r>
              <a:rPr lang="en-US" altLang="zh-CN" sz="1600" dirty="0"/>
              <a:t>B </a:t>
            </a:r>
            <a:r>
              <a:rPr lang="zh-CN" altLang="en-US" sz="1600" dirty="0"/>
              <a:t>个流水线时钟周期</a:t>
            </a:r>
            <a:endParaRPr lang="en-US" altLang="zh-CN" sz="1600" dirty="0"/>
          </a:p>
        </p:txBody>
      </p:sp>
    </p:spTree>
    <p:extLst>
      <p:ext uri="{BB962C8B-B14F-4D97-AF65-F5344CB8AC3E}">
        <p14:creationId xmlns:p14="http://schemas.microsoft.com/office/powerpoint/2010/main" val="26788500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586F5CB7-361E-E04F-A277-FC9C93400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TPU Instruction Set Architecture v1.5</a:t>
            </a:r>
            <a:endParaRPr lang="zh-CN" altLang="en-US" dirty="0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7C671BCD-30F9-214E-86D1-6346FE4279F1}"/>
              </a:ext>
            </a:extLst>
          </p:cNvPr>
          <p:cNvGrpSpPr/>
          <p:nvPr/>
        </p:nvGrpSpPr>
        <p:grpSpPr>
          <a:xfrm>
            <a:off x="1650124" y="1734206"/>
            <a:ext cx="8715013" cy="3909849"/>
            <a:chOff x="2693472" y="2123201"/>
            <a:chExt cx="6809817" cy="3163503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0F3F3C9B-03E3-C54C-BA6E-D45007272F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693472" y="2123201"/>
              <a:ext cx="6809817" cy="1135006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91536D0B-1E22-2B41-B9B2-7FB4B67B33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693472" y="3804745"/>
              <a:ext cx="6809817" cy="1481959"/>
            </a:xfrm>
            <a:prstGeom prst="rect">
              <a:avLst/>
            </a:prstGeom>
          </p:spPr>
        </p:pic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AE554DE6-6EEF-2A43-A8FB-FABAD534C9F3}"/>
              </a:ext>
            </a:extLst>
          </p:cNvPr>
          <p:cNvSpPr/>
          <p:nvPr/>
        </p:nvSpPr>
        <p:spPr>
          <a:xfrm>
            <a:off x="2250802" y="2957721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i="1" dirty="0">
                <a:solidFill>
                  <a:srgbClr val="92D050"/>
                </a:solidFill>
              </a:rPr>
              <a:t>https://cloud.google.com/blog/products/ai-machine-learning/an-in-depth-look-at-googles-first-tensor-processing-unit-tpu</a:t>
            </a:r>
          </a:p>
        </p:txBody>
      </p:sp>
    </p:spTree>
    <p:extLst>
      <p:ext uri="{BB962C8B-B14F-4D97-AF65-F5344CB8AC3E}">
        <p14:creationId xmlns:p14="http://schemas.microsoft.com/office/powerpoint/2010/main" val="30212596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74A4C13A-BEC1-484C-915E-3001D4724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TPU1</a:t>
            </a:r>
            <a:r>
              <a:rPr lang="zh-CN" altLang="en-US" dirty="0"/>
              <a:t> 芯片布局图：专用电路和大量缓存，适合推理工作流程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7A6A34B-EA7B-9346-B008-86A243A7EEC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58013" y="1203098"/>
            <a:ext cx="6572259" cy="5151982"/>
          </a:xfrm>
          <a:prstGeom prst="rect">
            <a:avLst/>
          </a:prstGeom>
        </p:spPr>
      </p:pic>
      <p:sp>
        <p:nvSpPr>
          <p:cNvPr id="4" name="内容占位符 2">
            <a:extLst>
              <a:ext uri="{FF2B5EF4-FFF2-40B4-BE49-F238E27FC236}">
                <a16:creationId xmlns:a16="http://schemas.microsoft.com/office/drawing/2014/main" id="{0C15A6C9-9942-314F-A91C-E720D1E167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360170"/>
            <a:ext cx="3349275" cy="4994910"/>
          </a:xfrm>
        </p:spPr>
        <p:txBody>
          <a:bodyPr/>
          <a:lstStyle/>
          <a:p>
            <a:r>
              <a:rPr lang="zh-CN" altLang="en-US" dirty="0"/>
              <a:t>由于读取大的 </a:t>
            </a:r>
            <a:r>
              <a:rPr lang="en-US" altLang="zh-CN" dirty="0"/>
              <a:t>SRAM</a:t>
            </a:r>
            <a:r>
              <a:rPr lang="zh-CN" altLang="en-US" dirty="0"/>
              <a:t> 比矩阵计算，需要消耗更多的能耗，矩阵单元使用收缩执行，通过减少统一缓冲区的读写来节省功耗；</a:t>
            </a:r>
            <a:endParaRPr lang="en-US" altLang="zh-CN" dirty="0"/>
          </a:p>
          <a:p>
            <a:r>
              <a:rPr lang="en-US" altLang="zh-CN" dirty="0"/>
              <a:t>TPU</a:t>
            </a:r>
            <a:r>
              <a:rPr lang="zh-CN" altLang="en-US" dirty="0"/>
              <a:t>的控制单元更小，只占了整个 </a:t>
            </a:r>
            <a:r>
              <a:rPr lang="en-US" altLang="zh-CN" dirty="0"/>
              <a:t>Floor Plan</a:t>
            </a:r>
            <a:r>
              <a:rPr lang="zh-CN" altLang="en-US" dirty="0"/>
              <a:t> </a:t>
            </a:r>
            <a:r>
              <a:rPr lang="en-US" altLang="zh-CN" dirty="0"/>
              <a:t>2%</a:t>
            </a:r>
            <a:r>
              <a:rPr lang="zh-CN" altLang="en-US" dirty="0"/>
              <a:t>，给片上存储和计算单元留下更多的空间；</a:t>
            </a:r>
          </a:p>
        </p:txBody>
      </p:sp>
    </p:spTree>
    <p:extLst>
      <p:ext uri="{BB962C8B-B14F-4D97-AF65-F5344CB8AC3E}">
        <p14:creationId xmlns:p14="http://schemas.microsoft.com/office/powerpoint/2010/main" val="15239274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C7DEFEE-B010-3844-83C3-846973B206F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>
              <a:lnSpc>
                <a:spcPct val="130000"/>
              </a:lnSpc>
            </a:pPr>
            <a:r>
              <a:rPr lang="en-US" altLang="zh-CN" dirty="0">
                <a:latin typeface="Futura Medium" panose="020B0602020204020303" pitchFamily="34" charset="-79"/>
                <a:cs typeface="Futura Medium" panose="020B0602020204020303" pitchFamily="34" charset="-79"/>
              </a:rPr>
              <a:t>2.</a:t>
            </a:r>
            <a:r>
              <a:rPr lang="zh-CN" alt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 脉动阵列</a:t>
            </a:r>
            <a:endParaRPr lang="en-US" altLang="zh-CN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>
              <a:lnSpc>
                <a:spcPct val="130000"/>
              </a:lnSpc>
            </a:pPr>
            <a:r>
              <a:rPr lang="en-US" altLang="zh-CN" dirty="0">
                <a:latin typeface="Futura Medium" panose="020B0602020204020303" pitchFamily="34" charset="-79"/>
                <a:cs typeface="Futura Medium" panose="020B0602020204020303" pitchFamily="34" charset="-79"/>
              </a:rPr>
              <a:t>Systolic</a:t>
            </a:r>
            <a:r>
              <a:rPr lang="zh-CN" alt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en-US" altLang="zh-CN" dirty="0">
                <a:latin typeface="Futura Medium" panose="020B0602020204020303" pitchFamily="34" charset="-79"/>
                <a:cs typeface="Futura Medium" panose="020B0602020204020303" pitchFamily="34" charset="-79"/>
              </a:rPr>
              <a:t>array</a:t>
            </a:r>
            <a:endParaRPr lang="zh-CN" altLang="en-US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804969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">
            <a:extLst>
              <a:ext uri="{FF2B5EF4-FFF2-40B4-BE49-F238E27FC236}">
                <a16:creationId xmlns:a16="http://schemas.microsoft.com/office/drawing/2014/main" id="{DAD4934B-A6D5-F641-A028-A1441C365755}"/>
              </a:ext>
            </a:extLst>
          </p:cNvPr>
          <p:cNvSpPr>
            <a:spLocks noGrp="1"/>
          </p:cNvSpPr>
          <p:nvPr/>
        </p:nvSpPr>
        <p:spPr>
          <a:xfrm>
            <a:off x="616645" y="404664"/>
            <a:ext cx="10963473" cy="589190"/>
          </a:xfrm>
          <a:prstGeom prst="rect">
            <a:avLst/>
          </a:prstGeom>
          <a:noFill/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kumimoji="0" lang="zh-CN" altLang="en-US" sz="3199" b="1" i="0" u="none" strike="noStrike" kern="0" cap="none" spc="0" normalizeH="0" baseline="0" dirty="0">
                <a:ln>
                  <a:noFill/>
                </a:ln>
                <a:solidFill>
                  <a:srgbClr val="384056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5pPr>
            <a:lvl6pPr marL="456854"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6pPr>
            <a:lvl7pPr marL="913707"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7pPr>
            <a:lvl8pPr marL="1370561"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8pPr>
            <a:lvl9pPr marL="1827414"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9pPr>
          </a:lstStyle>
          <a:p>
            <a:r>
              <a:rPr lang="en-US" altLang="zh-CN" b="0" dirty="0">
                <a:solidFill>
                  <a:srgbClr val="FFC000"/>
                </a:solidFill>
                <a:latin typeface="Futura Medium" panose="020B0602020204020303" pitchFamily="34" charset="-79"/>
                <a:cs typeface="Futura Medium" panose="020B0602020204020303" pitchFamily="34" charset="-79"/>
                <a:sym typeface="Huawei Sans" panose="020C0503030203020204" pitchFamily="34" charset="0"/>
              </a:rPr>
              <a:t>Talk Overview</a:t>
            </a:r>
            <a:endParaRPr kumimoji="1" lang="zh-CN" altLang="en-US" b="0" dirty="0">
              <a:solidFill>
                <a:srgbClr val="FFC000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28C6012-4342-8D48-B02F-0D396FBD4945}"/>
              </a:ext>
            </a:extLst>
          </p:cNvPr>
          <p:cNvSpPr>
            <a:spLocks noGrp="1"/>
          </p:cNvSpPr>
          <p:nvPr/>
        </p:nvSpPr>
        <p:spPr>
          <a:xfrm>
            <a:off x="895549" y="1052736"/>
            <a:ext cx="5346848" cy="5145013"/>
          </a:xfrm>
          <a:prstGeom prst="rect">
            <a:avLst/>
          </a:prstGeom>
          <a:noFill/>
        </p:spPr>
        <p:txBody>
          <a:bodyPr numCol="1" anchor="t"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Char char="•"/>
              <a:tabLst/>
              <a:defRPr kumimoji="0" lang="zh-CN" altLang="en-US" sz="2133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2133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2133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59898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584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269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954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640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325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US" altLang="zh-CN" sz="2800" b="1" dirty="0">
                <a:solidFill>
                  <a:schemeClr val="bg1">
                    <a:lumMod val="75000"/>
                  </a:schemeClr>
                </a:solidFill>
                <a:latin typeface="Gill Sans MT" panose="020B0502020104020203" pitchFamily="34" charset="0"/>
              </a:rPr>
              <a:t>AI</a:t>
            </a:r>
            <a:r>
              <a:rPr lang="zh-CN" altLang="en-US" sz="2800" b="1" dirty="0">
                <a:solidFill>
                  <a:schemeClr val="bg1">
                    <a:lumMod val="75000"/>
                  </a:schemeClr>
                </a:solidFill>
                <a:latin typeface="Gill Sans MT" panose="020B0502020104020203" pitchFamily="34" charset="0"/>
              </a:rPr>
              <a:t> 计算体系</a:t>
            </a:r>
            <a:endParaRPr lang="en-US" altLang="zh-CN" sz="2800" b="1" dirty="0">
              <a:solidFill>
                <a:schemeClr val="bg1">
                  <a:lumMod val="75000"/>
                </a:schemeClr>
              </a:solidFill>
              <a:latin typeface="Gill Sans MT" panose="020B0502020104020203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bg1">
                    <a:lumMod val="75000"/>
                  </a:schemeClr>
                </a:solidFill>
                <a:latin typeface="Gill Sans MT" panose="020B0502020104020203" pitchFamily="34" charset="0"/>
              </a:rPr>
              <a:t>深度学习计算模式</a:t>
            </a:r>
            <a:endParaRPr lang="en-US" altLang="zh-CN" sz="2400" dirty="0">
              <a:solidFill>
                <a:schemeClr val="bg1">
                  <a:lumMod val="75000"/>
                </a:schemeClr>
              </a:solidFill>
              <a:latin typeface="Gill Sans MT" panose="020B0502020104020203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bg1">
                    <a:lumMod val="75000"/>
                  </a:schemeClr>
                </a:solidFill>
                <a:latin typeface="Gill Sans MT" panose="020B0502020104020203" pitchFamily="34" charset="0"/>
              </a:rPr>
              <a:t>计算体系与矩阵运算</a:t>
            </a:r>
            <a:endParaRPr lang="en-US" altLang="zh-CN" sz="2400" dirty="0">
              <a:solidFill>
                <a:schemeClr val="bg1">
                  <a:lumMod val="75000"/>
                </a:schemeClr>
              </a:solidFill>
              <a:latin typeface="Gill Sans MT" panose="020B0502020104020203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altLang="zh-CN" sz="2800" b="1" dirty="0">
                <a:solidFill>
                  <a:schemeClr val="bg1">
                    <a:lumMod val="75000"/>
                  </a:schemeClr>
                </a:solidFill>
                <a:latin typeface="Gill Sans MT" panose="020B0502020104020203" pitchFamily="34" charset="0"/>
              </a:rPr>
              <a:t>AI</a:t>
            </a:r>
            <a:r>
              <a:rPr lang="zh-CN" altLang="en-US" sz="2800" b="1" dirty="0">
                <a:solidFill>
                  <a:schemeClr val="bg1">
                    <a:lumMod val="75000"/>
                  </a:schemeClr>
                </a:solidFill>
                <a:latin typeface="Gill Sans MT" panose="020B0502020104020203" pitchFamily="34" charset="0"/>
              </a:rPr>
              <a:t> 芯片基础</a:t>
            </a:r>
            <a:endParaRPr lang="en-US" altLang="zh-CN" sz="2800" b="1" dirty="0">
              <a:solidFill>
                <a:schemeClr val="bg1">
                  <a:lumMod val="75000"/>
                </a:schemeClr>
              </a:solidFill>
              <a:latin typeface="Gill Sans MT" panose="020B0502020104020203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bg1">
                    <a:lumMod val="75000"/>
                  </a:schemeClr>
                </a:solidFill>
                <a:latin typeface="Gill Sans MT" panose="020B0502020104020203" pitchFamily="34" charset="0"/>
              </a:rPr>
              <a:t>通用处理器 </a:t>
            </a:r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latin typeface="Gill Sans MT" panose="020B0502020104020203" pitchFamily="34" charset="0"/>
              </a:rPr>
              <a:t>CPU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bg1">
                    <a:lumMod val="75000"/>
                  </a:schemeClr>
                </a:solidFill>
                <a:latin typeface="Gill Sans MT" panose="020B0502020104020203" pitchFamily="34" charset="0"/>
              </a:rPr>
              <a:t>从数据看 </a:t>
            </a:r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latin typeface="Gill Sans MT" panose="020B0502020104020203" pitchFamily="34" charset="0"/>
              </a:rPr>
              <a:t>CPU</a:t>
            </a:r>
            <a:r>
              <a:rPr lang="zh-CN" altLang="en-US" sz="2400" dirty="0">
                <a:solidFill>
                  <a:schemeClr val="bg1">
                    <a:lumMod val="75000"/>
                  </a:schemeClr>
                </a:solidFill>
                <a:latin typeface="Gill Sans MT" panose="020B0502020104020203" pitchFamily="34" charset="0"/>
              </a:rPr>
              <a:t> 计算</a:t>
            </a:r>
            <a:endParaRPr lang="en-US" altLang="zh-CN" sz="2400" dirty="0">
              <a:solidFill>
                <a:schemeClr val="bg1">
                  <a:lumMod val="75000"/>
                </a:schemeClr>
              </a:solidFill>
              <a:latin typeface="Gill Sans MT" panose="020B0502020104020203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bg1">
                    <a:lumMod val="75000"/>
                  </a:schemeClr>
                </a:solidFill>
                <a:latin typeface="Gill Sans MT" panose="020B0502020104020203" pitchFamily="34" charset="0"/>
              </a:rPr>
              <a:t>通用图形处理器 </a:t>
            </a:r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latin typeface="Gill Sans MT" panose="020B0502020104020203" pitchFamily="34" charset="0"/>
              </a:rPr>
              <a:t>GPU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374154"/>
                </a:solidFill>
                <a:latin typeface="Gill Sans MT" panose="020B0502020104020203" pitchFamily="34" charset="0"/>
              </a:rPr>
              <a:t>AI</a:t>
            </a:r>
            <a:r>
              <a:rPr lang="zh-CN" altLang="en-US" sz="2400" dirty="0">
                <a:solidFill>
                  <a:srgbClr val="374154"/>
                </a:solidFill>
                <a:latin typeface="Gill Sans MT" panose="020B0502020104020203" pitchFamily="34" charset="0"/>
              </a:rPr>
              <a:t>专用处理器 </a:t>
            </a:r>
            <a:r>
              <a:rPr lang="en-US" altLang="zh-CN" sz="2400" dirty="0">
                <a:solidFill>
                  <a:srgbClr val="374154"/>
                </a:solidFill>
                <a:latin typeface="Gill Sans MT" panose="020B0502020104020203" pitchFamily="34" charset="0"/>
              </a:rPr>
              <a:t>NPU/TPU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bg1">
                    <a:lumMod val="75000"/>
                  </a:schemeClr>
                </a:solidFill>
                <a:latin typeface="Gill Sans MT" panose="020B0502020104020203" pitchFamily="34" charset="0"/>
              </a:rPr>
              <a:t>计算体系架构的黄金</a:t>
            </a:r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latin typeface="Gill Sans MT" panose="020B0502020104020203" pitchFamily="34" charset="0"/>
              </a:rPr>
              <a:t>10</a:t>
            </a:r>
            <a:r>
              <a:rPr lang="zh-CN" altLang="en-US" sz="2400" dirty="0">
                <a:solidFill>
                  <a:schemeClr val="bg1">
                    <a:lumMod val="75000"/>
                  </a:schemeClr>
                </a:solidFill>
                <a:latin typeface="Gill Sans MT" panose="020B0502020104020203" pitchFamily="34" charset="0"/>
              </a:rPr>
              <a:t>年</a:t>
            </a:r>
            <a:endParaRPr lang="en-US" altLang="zh-CN" sz="2400" dirty="0">
              <a:solidFill>
                <a:schemeClr val="bg1">
                  <a:lumMod val="75000"/>
                </a:schemeClr>
              </a:solidFill>
              <a:latin typeface="Gill Sans MT" panose="020B0502020104020203" pitchFamily="34" charset="0"/>
            </a:endParaRP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72392998-9E18-8942-825D-2293DF0A70D8}"/>
              </a:ext>
            </a:extLst>
          </p:cNvPr>
          <p:cNvSpPr>
            <a:spLocks noGrp="1"/>
          </p:cNvSpPr>
          <p:nvPr/>
        </p:nvSpPr>
        <p:spPr>
          <a:xfrm>
            <a:off x="6242397" y="1232756"/>
            <a:ext cx="4761656" cy="5023875"/>
          </a:xfrm>
          <a:prstGeom prst="rect">
            <a:avLst/>
          </a:prstGeom>
          <a:noFill/>
        </p:spPr>
        <p:txBody>
          <a:bodyPr numCol="1" anchor="t"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Char char="•"/>
              <a:tabLst/>
              <a:defRPr kumimoji="0" lang="zh-CN" altLang="en-US" sz="2133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2133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2133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59898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584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269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954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640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325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zh-CN" altLang="en-US" sz="2400" b="1" dirty="0">
                <a:solidFill>
                  <a:srgbClr val="374154"/>
                </a:solidFill>
                <a:latin typeface="Gill Sans MT" panose="020B0502020104020203" pitchFamily="34" charset="0"/>
              </a:rPr>
              <a:t>华为昇腾 </a:t>
            </a:r>
            <a:r>
              <a:rPr lang="en-US" altLang="zh-CN" sz="2400" b="1" dirty="0">
                <a:solidFill>
                  <a:srgbClr val="374154"/>
                </a:solidFill>
                <a:latin typeface="Gill Sans MT" panose="020B0502020104020203" pitchFamily="34" charset="0"/>
              </a:rPr>
              <a:t>NPU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374154"/>
                </a:solidFill>
                <a:latin typeface="Gill Sans MT" panose="020B0502020104020203" pitchFamily="34" charset="0"/>
              </a:rPr>
              <a:t>达芬奇架构</a:t>
            </a:r>
            <a:endParaRPr lang="en-US" altLang="zh-CN" sz="2000" dirty="0">
              <a:solidFill>
                <a:srgbClr val="374154"/>
              </a:solidFill>
              <a:latin typeface="Gill Sans MT" panose="020B0502020104020203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374154"/>
                </a:solidFill>
                <a:latin typeface="Gill Sans MT" panose="020B0502020104020203" pitchFamily="34" charset="0"/>
              </a:rPr>
              <a:t>昇腾</a:t>
            </a:r>
            <a:r>
              <a:rPr lang="en-US" altLang="zh-CN" sz="2000" dirty="0">
                <a:solidFill>
                  <a:srgbClr val="374154"/>
                </a:solidFill>
                <a:latin typeface="Gill Sans MT" panose="020B0502020104020203" pitchFamily="34" charset="0"/>
              </a:rPr>
              <a:t>AI</a:t>
            </a:r>
            <a:r>
              <a:rPr lang="zh-CN" altLang="en-US" sz="2000" dirty="0">
                <a:solidFill>
                  <a:srgbClr val="374154"/>
                </a:solidFill>
                <a:latin typeface="Gill Sans MT" panose="020B0502020104020203" pitchFamily="34" charset="0"/>
              </a:rPr>
              <a:t>处理器</a:t>
            </a:r>
            <a:endParaRPr lang="en-US" altLang="zh-CN" sz="2400" dirty="0">
              <a:solidFill>
                <a:srgbClr val="374154"/>
              </a:solidFill>
              <a:latin typeface="Gill Sans MT" panose="020B0502020104020203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en-US" sz="2400" b="1" dirty="0">
                <a:solidFill>
                  <a:srgbClr val="374154"/>
                </a:solidFill>
                <a:latin typeface="Gill Sans MT" panose="020B0502020104020203" pitchFamily="34" charset="0"/>
              </a:rPr>
              <a:t>谷歌 </a:t>
            </a:r>
            <a:r>
              <a:rPr lang="en-US" altLang="zh-CN" sz="2400" b="1" dirty="0">
                <a:solidFill>
                  <a:srgbClr val="374154"/>
                </a:solidFill>
                <a:latin typeface="Gill Sans MT" panose="020B0502020104020203" pitchFamily="34" charset="0"/>
              </a:rPr>
              <a:t>TPU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374154"/>
                </a:solidFill>
                <a:latin typeface="Gill Sans MT" panose="020B0502020104020203" pitchFamily="34" charset="0"/>
              </a:rPr>
              <a:t>TPU</a:t>
            </a:r>
            <a:r>
              <a:rPr lang="zh-CN" altLang="en-US" sz="2000" dirty="0">
                <a:solidFill>
                  <a:srgbClr val="374154"/>
                </a:solidFill>
                <a:latin typeface="Gill Sans MT" panose="020B0502020104020203" pitchFamily="34" charset="0"/>
              </a:rPr>
              <a:t> 核心脉动阵列</a:t>
            </a:r>
            <a:endParaRPr lang="en-US" altLang="zh-CN" sz="2000" dirty="0">
              <a:solidFill>
                <a:srgbClr val="374154"/>
              </a:solidFill>
              <a:latin typeface="Gill Sans MT" panose="020B0502020104020203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374154"/>
                </a:solidFill>
                <a:latin typeface="Gill Sans MT" panose="020B0502020104020203" pitchFamily="34" charset="0"/>
              </a:rPr>
              <a:t>TPU</a:t>
            </a:r>
            <a:r>
              <a:rPr lang="zh-CN" altLang="en-US" sz="2000" dirty="0">
                <a:solidFill>
                  <a:srgbClr val="374154"/>
                </a:solidFill>
                <a:latin typeface="Gill Sans MT" panose="020B0502020104020203" pitchFamily="34" charset="0"/>
              </a:rPr>
              <a:t> 系列架构</a:t>
            </a:r>
            <a:endParaRPr lang="en-US" altLang="zh-CN" sz="2000" dirty="0">
              <a:solidFill>
                <a:srgbClr val="374154"/>
              </a:solidFill>
              <a:latin typeface="Gill Sans MT" panose="020B0502020104020203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en-US" sz="2400" b="1" dirty="0">
                <a:solidFill>
                  <a:srgbClr val="374154"/>
                </a:solidFill>
                <a:latin typeface="Gill Sans MT" panose="020B0502020104020203" pitchFamily="34" charset="0"/>
              </a:rPr>
              <a:t>特斯拉 </a:t>
            </a:r>
            <a:r>
              <a:rPr lang="en-US" altLang="zh-CN" sz="2400" b="1" dirty="0">
                <a:solidFill>
                  <a:srgbClr val="374154"/>
                </a:solidFill>
                <a:latin typeface="Gill Sans MT" panose="020B0502020104020203" pitchFamily="34" charset="0"/>
              </a:rPr>
              <a:t>DOJO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374154"/>
                </a:solidFill>
                <a:latin typeface="Gill Sans MT" panose="020B0502020104020203" pitchFamily="34" charset="0"/>
              </a:rPr>
              <a:t>DOJO</a:t>
            </a:r>
            <a:r>
              <a:rPr lang="zh-CN" altLang="en-US" sz="2000" dirty="0">
                <a:solidFill>
                  <a:srgbClr val="374154"/>
                </a:solidFill>
                <a:latin typeface="Gill Sans MT" panose="020B0502020104020203" pitchFamily="34" charset="0"/>
              </a:rPr>
              <a:t> 架构</a:t>
            </a:r>
            <a:endParaRPr lang="en-US" altLang="zh-CN" sz="2000" dirty="0">
              <a:solidFill>
                <a:srgbClr val="374154"/>
              </a:solidFill>
              <a:latin typeface="Gill Sans MT" panose="020B0502020104020203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en-US" sz="2400" b="1" dirty="0">
                <a:solidFill>
                  <a:srgbClr val="374154"/>
                </a:solidFill>
                <a:latin typeface="Gill Sans MT" panose="020B0502020104020203" pitchFamily="34" charset="0"/>
              </a:rPr>
              <a:t>国内外其他</a:t>
            </a:r>
            <a:r>
              <a:rPr lang="en-US" altLang="zh-CN" sz="2400" b="1" dirty="0">
                <a:solidFill>
                  <a:srgbClr val="374154"/>
                </a:solidFill>
                <a:latin typeface="Gill Sans MT" panose="020B0502020104020203" pitchFamily="34" charset="0"/>
              </a:rPr>
              <a:t>AI</a:t>
            </a:r>
            <a:r>
              <a:rPr lang="zh-CN" altLang="en-US" sz="2400" b="1" dirty="0">
                <a:solidFill>
                  <a:srgbClr val="374154"/>
                </a:solidFill>
                <a:latin typeface="Gill Sans MT" panose="020B0502020104020203" pitchFamily="34" charset="0"/>
              </a:rPr>
              <a:t>芯片</a:t>
            </a:r>
            <a:endParaRPr lang="en-US" altLang="zh-CN" sz="2400" b="1" dirty="0">
              <a:solidFill>
                <a:srgbClr val="374154"/>
              </a:solidFill>
              <a:latin typeface="Gill Sans MT" panose="020B0502020104020203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374154"/>
                </a:solidFill>
                <a:latin typeface="Gill Sans MT" panose="020B0502020104020203" pitchFamily="34" charset="0"/>
              </a:rPr>
              <a:t>AI</a:t>
            </a:r>
            <a:r>
              <a:rPr lang="zh-CN" altLang="en-US" sz="2000" dirty="0">
                <a:solidFill>
                  <a:srgbClr val="374154"/>
                </a:solidFill>
                <a:latin typeface="Gill Sans MT" panose="020B0502020104020203" pitchFamily="34" charset="0"/>
              </a:rPr>
              <a:t>芯片的思考</a:t>
            </a:r>
            <a:endParaRPr lang="en-US" altLang="zh-CN" sz="2000" dirty="0">
              <a:solidFill>
                <a:srgbClr val="374154"/>
              </a:solidFill>
              <a:latin typeface="Gill Sans MT" panose="020B0502020104020203" pitchFamily="34" charset="0"/>
            </a:endParaRPr>
          </a:p>
        </p:txBody>
      </p:sp>
      <p:sp>
        <p:nvSpPr>
          <p:cNvPr id="3" name="左大括号 2">
            <a:extLst>
              <a:ext uri="{FF2B5EF4-FFF2-40B4-BE49-F238E27FC236}">
                <a16:creationId xmlns:a16="http://schemas.microsoft.com/office/drawing/2014/main" id="{7E2C7A77-2B0A-C448-A3B9-BC0C5068C8D7}"/>
              </a:ext>
            </a:extLst>
          </p:cNvPr>
          <p:cNvSpPr/>
          <p:nvPr/>
        </p:nvSpPr>
        <p:spPr bwMode="auto">
          <a:xfrm>
            <a:off x="5378301" y="1412775"/>
            <a:ext cx="360040" cy="4784973"/>
          </a:xfrm>
          <a:prstGeom prst="leftBrace">
            <a:avLst>
              <a:gd name="adj1" fmla="val 8333"/>
              <a:gd name="adj2" fmla="val 83892"/>
            </a:avLst>
          </a:prstGeom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>
                  <ask:type>
                    <ask:lineSketchFreehand/>
                  </ask:type>
                </ask:lineSketchStyleProps>
              </a:ext>
            </a:extLst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423736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85EEBD8A-EBC3-F246-8FEC-104D83608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脉动阵列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AFD141A-9243-5E4F-900B-0D6B4673C82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7475" y="1234639"/>
            <a:ext cx="6955329" cy="5064947"/>
          </a:xfrm>
          <a:prstGeom prst="rect">
            <a:avLst/>
          </a:prstGeom>
        </p:spPr>
      </p:pic>
      <p:sp>
        <p:nvSpPr>
          <p:cNvPr id="4" name="内容占位符 2">
            <a:extLst>
              <a:ext uri="{FF2B5EF4-FFF2-40B4-BE49-F238E27FC236}">
                <a16:creationId xmlns:a16="http://schemas.microsoft.com/office/drawing/2014/main" id="{7543E26D-DDD9-F94E-B67C-B4E657D475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360170"/>
            <a:ext cx="2871415" cy="4994910"/>
          </a:xfrm>
        </p:spPr>
        <p:txBody>
          <a:bodyPr/>
          <a:lstStyle/>
          <a:p>
            <a:r>
              <a:rPr lang="zh-CN" altLang="en-US" dirty="0"/>
              <a:t>数据一波一波根据 </a:t>
            </a:r>
            <a:r>
              <a:rPr lang="en-US" altLang="zh-CN" dirty="0"/>
              <a:t>FIFO</a:t>
            </a:r>
            <a:r>
              <a:rPr lang="zh-CN" altLang="en-US" dirty="0"/>
              <a:t> 队列从左 流入 </a:t>
            </a:r>
            <a:r>
              <a:rPr lang="en-US" altLang="zh-CN" dirty="0"/>
              <a:t>MM</a:t>
            </a:r>
            <a:r>
              <a:rPr lang="zh-CN" altLang="en-US" dirty="0"/>
              <a:t> </a:t>
            </a:r>
            <a:r>
              <a:rPr lang="en-US" altLang="zh-CN" dirty="0"/>
              <a:t>Unite</a:t>
            </a:r>
            <a:r>
              <a:rPr lang="zh-CN" altLang="en-US" dirty="0"/>
              <a:t> 计算，流出到下面的寄存器中存储，看起来像心脏脉动血流一样。</a:t>
            </a:r>
            <a:endParaRPr lang="en-US" altLang="zh-CN" dirty="0"/>
          </a:p>
          <a:p>
            <a:r>
              <a:rPr lang="en-US" altLang="zh-CN" dirty="0"/>
              <a:t>TPU</a:t>
            </a:r>
            <a:r>
              <a:rPr lang="zh-CN" altLang="en-US" dirty="0"/>
              <a:t> 中计算阵列是个二维的并行流水线乘法器，数据一波波脉动流走。</a:t>
            </a:r>
          </a:p>
        </p:txBody>
      </p:sp>
    </p:spTree>
    <p:extLst>
      <p:ext uri="{BB962C8B-B14F-4D97-AF65-F5344CB8AC3E}">
        <p14:creationId xmlns:p14="http://schemas.microsoft.com/office/powerpoint/2010/main" val="33560232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85EEBD8A-EBC3-F246-8FEC-104D83608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TPU</a:t>
            </a:r>
            <a:r>
              <a:rPr lang="zh-CN" altLang="en-US" dirty="0"/>
              <a:t> 脉动阵列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AFD141A-9243-5E4F-900B-0D6B4673C82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7475" y="1234639"/>
            <a:ext cx="6955329" cy="5064947"/>
          </a:xfrm>
          <a:prstGeom prst="rect">
            <a:avLst/>
          </a:prstGeom>
        </p:spPr>
      </p:pic>
      <p:sp>
        <p:nvSpPr>
          <p:cNvPr id="4" name="内容占位符 2">
            <a:extLst>
              <a:ext uri="{FF2B5EF4-FFF2-40B4-BE49-F238E27FC236}">
                <a16:creationId xmlns:a16="http://schemas.microsoft.com/office/drawing/2014/main" id="{7543E26D-DDD9-F94E-B67C-B4E657D475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360170"/>
            <a:ext cx="2871415" cy="4994910"/>
          </a:xfrm>
        </p:spPr>
        <p:txBody>
          <a:bodyPr/>
          <a:lstStyle/>
          <a:p>
            <a:r>
              <a:rPr lang="zh-CN" altLang="en-US" dirty="0"/>
              <a:t>数据一波一波根据 </a:t>
            </a:r>
            <a:r>
              <a:rPr lang="en-US" altLang="zh-CN" dirty="0"/>
              <a:t>FIFO</a:t>
            </a:r>
            <a:r>
              <a:rPr lang="zh-CN" altLang="en-US" dirty="0"/>
              <a:t> 队列从左 流入 </a:t>
            </a:r>
            <a:r>
              <a:rPr lang="en-US" altLang="zh-CN" dirty="0"/>
              <a:t>MM</a:t>
            </a:r>
            <a:r>
              <a:rPr lang="zh-CN" altLang="en-US" dirty="0"/>
              <a:t> </a:t>
            </a:r>
            <a:r>
              <a:rPr lang="en-US" altLang="zh-CN" dirty="0"/>
              <a:t>Unite</a:t>
            </a:r>
            <a:r>
              <a:rPr lang="zh-CN" altLang="en-US" dirty="0"/>
              <a:t> 计算，流出到下面的寄存器中存储，看起来像心脏脉动血流一样。</a:t>
            </a:r>
            <a:endParaRPr lang="en-US" altLang="zh-CN" dirty="0"/>
          </a:p>
          <a:p>
            <a:r>
              <a:rPr lang="en-US" altLang="zh-CN" dirty="0"/>
              <a:t>TPU</a:t>
            </a:r>
            <a:r>
              <a:rPr lang="zh-CN" altLang="en-US" dirty="0"/>
              <a:t> 中计算阵列是个二维的并行流水线乘法器，数据一波波脉动流走。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61D1042-440D-CD43-8757-5FD5F06B2DA5}"/>
              </a:ext>
            </a:extLst>
          </p:cNvPr>
          <p:cNvSpPr/>
          <p:nvPr/>
        </p:nvSpPr>
        <p:spPr>
          <a:xfrm>
            <a:off x="4226745" y="2210306"/>
            <a:ext cx="7316788" cy="2808013"/>
          </a:xfrm>
          <a:prstGeom prst="rect">
            <a:avLst/>
          </a:prstGeom>
          <a:solidFill>
            <a:srgbClr val="FFFF00">
              <a:alpha val="80000"/>
            </a:srgbClr>
          </a:solidFill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1D1D1A"/>
                </a:solidFill>
                <a:latin typeface="Gill Sans MT" panose="020B0502020104020203" pitchFamily="34" charset="0"/>
              </a:rPr>
              <a:t>能够在一个时钟周期内处理数 </a:t>
            </a:r>
            <a:r>
              <a:rPr lang="en-US" altLang="zh-CN" dirty="0">
                <a:latin typeface="Gill Sans MT" panose="020B0502020104020203" pitchFamily="34" charset="0"/>
              </a:rPr>
              <a:t>65,536</a:t>
            </a:r>
            <a:r>
              <a:rPr lang="zh-CN" altLang="en-US" dirty="0">
                <a:latin typeface="Gill Sans MT" panose="020B0502020104020203" pitchFamily="34" charset="0"/>
              </a:rPr>
              <a:t> </a:t>
            </a:r>
            <a:r>
              <a:rPr lang="zh-CN" altLang="en-US" sz="2000" dirty="0">
                <a:solidFill>
                  <a:srgbClr val="1D1D1A"/>
                </a:solidFill>
                <a:latin typeface="Gill Sans MT" panose="020B0502020104020203" pitchFamily="34" charset="0"/>
              </a:rPr>
              <a:t>次矩阵运算，每次运算过程中，</a:t>
            </a:r>
            <a:r>
              <a:rPr lang="en-US" altLang="zh-CN" sz="2000" dirty="0">
                <a:solidFill>
                  <a:srgbClr val="1D1D1A"/>
                </a:solidFill>
                <a:latin typeface="Gill Sans MT" panose="020B0502020104020203" pitchFamily="34" charset="0"/>
              </a:rPr>
              <a:t>TPU</a:t>
            </a:r>
            <a:r>
              <a:rPr lang="zh-CN" altLang="en-US" sz="2000" dirty="0">
                <a:solidFill>
                  <a:srgbClr val="1D1D1A"/>
                </a:solidFill>
                <a:latin typeface="Gill Sans MT" panose="020B0502020104020203" pitchFamily="34" charset="0"/>
              </a:rPr>
              <a:t> 能够将多个运算逻辑单元（</a:t>
            </a:r>
            <a:r>
              <a:rPr lang="en-US" altLang="zh-CN" sz="2000" dirty="0">
                <a:solidFill>
                  <a:srgbClr val="1D1D1A"/>
                </a:solidFill>
                <a:latin typeface="Gill Sans MT" panose="020B0502020104020203" pitchFamily="34" charset="0"/>
              </a:rPr>
              <a:t>ALU</a:t>
            </a:r>
            <a:r>
              <a:rPr lang="zh-CN" altLang="en-US" sz="2000" dirty="0">
                <a:solidFill>
                  <a:srgbClr val="1D1D1A"/>
                </a:solidFill>
                <a:latin typeface="Gill Sans MT" panose="020B0502020104020203" pitchFamily="34" charset="0"/>
              </a:rPr>
              <a:t>）串联在一起，复用从一个寄存器中取得的结果。</a:t>
            </a:r>
            <a:endParaRPr lang="en-US" altLang="zh-CN" sz="2000" dirty="0">
              <a:solidFill>
                <a:srgbClr val="1D1D1A"/>
              </a:solidFill>
              <a:latin typeface="Gill Sans MT" panose="020B0502020104020203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1D1D1A"/>
                </a:solidFill>
                <a:latin typeface="Gill Sans MT" panose="020B0502020104020203" pitchFamily="34" charset="0"/>
              </a:rPr>
              <a:t>不仅能够将数据复用实现最大化，减少芯片在运算过程中的内存访问次数，提高 </a:t>
            </a:r>
            <a:r>
              <a:rPr lang="en-US" altLang="zh-CN" sz="2000" dirty="0">
                <a:solidFill>
                  <a:srgbClr val="1D1D1A"/>
                </a:solidFill>
                <a:latin typeface="Gill Sans MT" panose="020B0502020104020203" pitchFamily="34" charset="0"/>
              </a:rPr>
              <a:t>AI</a:t>
            </a:r>
            <a:r>
              <a:rPr lang="zh-CN" altLang="en-US" sz="2000" dirty="0">
                <a:solidFill>
                  <a:srgbClr val="1D1D1A"/>
                </a:solidFill>
                <a:latin typeface="Gill Sans MT" panose="020B0502020104020203" pitchFamily="34" charset="0"/>
              </a:rPr>
              <a:t> 计算效率，同时也降低内存带宽压力，进而降低内存访问的能耗。</a:t>
            </a:r>
          </a:p>
        </p:txBody>
      </p:sp>
    </p:spTree>
    <p:extLst>
      <p:ext uri="{BB962C8B-B14F-4D97-AF65-F5344CB8AC3E}">
        <p14:creationId xmlns:p14="http://schemas.microsoft.com/office/powerpoint/2010/main" val="12175356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74A4C13A-BEC1-484C-915E-3001D4724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TPU</a:t>
            </a:r>
            <a:r>
              <a:rPr lang="zh-CN" altLang="en-US" dirty="0"/>
              <a:t> 脉动阵列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1F98C4A-765F-4A4D-8EE7-62C5E3347E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360170"/>
            <a:ext cx="2871415" cy="4994910"/>
          </a:xfrm>
        </p:spPr>
        <p:txBody>
          <a:bodyPr/>
          <a:lstStyle/>
          <a:p>
            <a:r>
              <a:rPr lang="zh-CN" altLang="en-US" dirty="0"/>
              <a:t>脉动阵列：权重数据从上侧 </a:t>
            </a:r>
            <a:r>
              <a:rPr lang="en-US" altLang="zh-CN" dirty="0"/>
              <a:t>weight</a:t>
            </a:r>
            <a:r>
              <a:rPr lang="zh-CN" altLang="en-US" dirty="0"/>
              <a:t> 预先加载，输入数据 </a:t>
            </a:r>
            <a:r>
              <a:rPr lang="en-US" altLang="zh-CN" dirty="0"/>
              <a:t>input</a:t>
            </a:r>
            <a:r>
              <a:rPr lang="zh-CN" altLang="en-US" dirty="0"/>
              <a:t> 从左侧进入，输出数据从下侧输出；</a:t>
            </a:r>
            <a:endParaRPr lang="en-US" altLang="zh-CN" dirty="0"/>
          </a:p>
          <a:p>
            <a:r>
              <a:rPr lang="zh-CN" altLang="en-US" dirty="0"/>
              <a:t>给定的</a:t>
            </a:r>
            <a:r>
              <a:rPr lang="en-US" altLang="zh-CN" dirty="0"/>
              <a:t>256-element</a:t>
            </a:r>
            <a:r>
              <a:rPr lang="zh-CN" altLang="en-US" dirty="0"/>
              <a:t>乘累加运算通过矩阵作为对角波前（</a:t>
            </a:r>
            <a:r>
              <a:rPr lang="en-US" altLang="zh-CN" dirty="0"/>
              <a:t>diagonal wavefront</a:t>
            </a:r>
            <a:r>
              <a:rPr lang="zh-CN" altLang="en-US" dirty="0"/>
              <a:t>）移动；</a:t>
            </a:r>
            <a:br>
              <a:rPr lang="zh-CN" altLang="en-US" dirty="0"/>
            </a:b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0858482-2232-0546-BE3F-F8A21441193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7475" y="1234639"/>
            <a:ext cx="6955329" cy="5064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7679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CFC39F85-9C7D-0E43-9011-E7A38A519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脉动阵列原理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FAC0E27-7D02-1D4F-A3D2-C304490BA6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0947" y="558414"/>
            <a:ext cx="8399448" cy="6299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7162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CFC39F85-9C7D-0E43-9011-E7A38A519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脉动阵列原理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21A0785-1DCA-0843-A7AA-8FBB16A2C8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7660" y="558414"/>
            <a:ext cx="8399448" cy="6299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8715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CFC39F85-9C7D-0E43-9011-E7A38A519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脉动阵列原理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5EB6822-900C-0445-B6E0-4531183384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7660" y="558414"/>
            <a:ext cx="8399448" cy="6299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3875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0F406F3F-C8F2-2B4C-A5E9-A806AE8C1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脉动阵列原理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D35D541-CEEC-D246-8D99-2423D8DC47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7660" y="558414"/>
            <a:ext cx="8399448" cy="6299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1971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CFC39F85-9C7D-0E43-9011-E7A38A519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脉动阵列原理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6942898-6A87-BD44-9888-4D0390778F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7660" y="558414"/>
            <a:ext cx="8399448" cy="6299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2569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CFC39F85-9C7D-0E43-9011-E7A38A519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脉动阵列原理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E785CDA-6716-1D4E-81DE-EA8DDF82CF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3680" y="558414"/>
            <a:ext cx="8399448" cy="6299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2588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CFC39F85-9C7D-0E43-9011-E7A38A519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脉动阵列原理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12E387F-841B-F946-AA5A-C78C23C698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3682" y="558415"/>
            <a:ext cx="8399446" cy="6299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4832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">
            <a:extLst>
              <a:ext uri="{FF2B5EF4-FFF2-40B4-BE49-F238E27FC236}">
                <a16:creationId xmlns:a16="http://schemas.microsoft.com/office/drawing/2014/main" id="{DAD4934B-A6D5-F641-A028-A1441C365755}"/>
              </a:ext>
            </a:extLst>
          </p:cNvPr>
          <p:cNvSpPr>
            <a:spLocks noGrp="1"/>
          </p:cNvSpPr>
          <p:nvPr/>
        </p:nvSpPr>
        <p:spPr>
          <a:xfrm>
            <a:off x="616645" y="404664"/>
            <a:ext cx="10963473" cy="589190"/>
          </a:xfrm>
          <a:prstGeom prst="rect">
            <a:avLst/>
          </a:prstGeom>
          <a:noFill/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kumimoji="0" lang="zh-CN" altLang="en-US" sz="3199" b="1" i="0" u="none" strike="noStrike" kern="0" cap="none" spc="0" normalizeH="0" baseline="0" dirty="0">
                <a:ln>
                  <a:noFill/>
                </a:ln>
                <a:solidFill>
                  <a:srgbClr val="384056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5pPr>
            <a:lvl6pPr marL="456854"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6pPr>
            <a:lvl7pPr marL="913707"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7pPr>
            <a:lvl8pPr marL="1370561"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8pPr>
            <a:lvl9pPr marL="1827414"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9pPr>
          </a:lstStyle>
          <a:p>
            <a:r>
              <a:rPr lang="en-US" altLang="zh-CN" b="0" dirty="0">
                <a:solidFill>
                  <a:srgbClr val="FFC000"/>
                </a:solidFill>
                <a:latin typeface="Futura Medium" panose="020B0602020204020303" pitchFamily="34" charset="-79"/>
                <a:cs typeface="Futura Medium" panose="020B0602020204020303" pitchFamily="34" charset="-79"/>
                <a:sym typeface="Huawei Sans" panose="020C0503030203020204" pitchFamily="34" charset="0"/>
              </a:rPr>
              <a:t>Talk Overview</a:t>
            </a:r>
            <a:endParaRPr kumimoji="1" lang="zh-CN" altLang="en-US" b="0" dirty="0">
              <a:solidFill>
                <a:srgbClr val="FFC000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2C357714-930B-804C-8358-9A71D9BD8EE1}"/>
              </a:ext>
            </a:extLst>
          </p:cNvPr>
          <p:cNvSpPr>
            <a:spLocks noGrp="1"/>
          </p:cNvSpPr>
          <p:nvPr/>
        </p:nvSpPr>
        <p:spPr>
          <a:xfrm>
            <a:off x="895549" y="1052736"/>
            <a:ext cx="6066928" cy="5145013"/>
          </a:xfrm>
          <a:prstGeom prst="rect">
            <a:avLst/>
          </a:prstGeom>
          <a:noFill/>
        </p:spPr>
        <p:txBody>
          <a:bodyPr numCol="1" anchor="t"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Char char="•"/>
              <a:tabLst/>
              <a:defRPr kumimoji="0" lang="zh-CN" altLang="en-US" sz="2133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2133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2133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59898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584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269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954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640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325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zh-CN" altLang="en-US" sz="3200" b="1" dirty="0">
                <a:solidFill>
                  <a:srgbClr val="374154"/>
                </a:solidFill>
                <a:latin typeface="Gill Sans MT" panose="020B0502020104020203" pitchFamily="34" charset="0"/>
              </a:rPr>
              <a:t>国外 </a:t>
            </a:r>
            <a:r>
              <a:rPr lang="en-US" altLang="zh-CN" sz="3200" b="1" dirty="0">
                <a:solidFill>
                  <a:srgbClr val="374154"/>
                </a:solidFill>
                <a:latin typeface="Gill Sans MT" panose="020B0502020104020203" pitchFamily="34" charset="0"/>
              </a:rPr>
              <a:t>AI</a:t>
            </a:r>
            <a:r>
              <a:rPr lang="zh-CN" altLang="en-US" sz="3200" b="1" dirty="0">
                <a:solidFill>
                  <a:srgbClr val="374154"/>
                </a:solidFill>
                <a:latin typeface="Gill Sans MT" panose="020B0502020104020203" pitchFamily="34" charset="0"/>
              </a:rPr>
              <a:t> 芯片</a:t>
            </a:r>
            <a:endParaRPr lang="en-US" altLang="zh-CN" sz="3200" b="1" dirty="0">
              <a:solidFill>
                <a:srgbClr val="374154"/>
              </a:solidFill>
              <a:latin typeface="Gill Sans MT" panose="020B0502020104020203" pitchFamily="34" charset="0"/>
            </a:endParaRPr>
          </a:p>
          <a:p>
            <a:pPr lv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英伟达 </a:t>
            </a:r>
            <a:r>
              <a:rPr lang="en-US" altLang="zh-CN" sz="28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GPU</a:t>
            </a:r>
            <a:r>
              <a:rPr lang="zh-CN" altLang="en-US" sz="28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芯片架构剖析</a:t>
            </a:r>
            <a:endParaRPr lang="en-US" altLang="zh-CN" sz="28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lv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特斯拉 </a:t>
            </a:r>
            <a:r>
              <a:rPr lang="en-US" altLang="zh-CN" sz="28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DOJO</a:t>
            </a:r>
            <a:r>
              <a:rPr lang="zh-CN" altLang="en-US" sz="28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芯片架构剖析</a:t>
            </a:r>
            <a:endParaRPr lang="en-US" altLang="zh-CN" sz="28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lv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谷歌 </a:t>
            </a:r>
            <a:r>
              <a:rPr lang="en-US" altLang="zh-CN" sz="28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TPU</a:t>
            </a:r>
            <a:r>
              <a:rPr lang="zh-CN" altLang="en-US" sz="28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芯片架构剖析</a:t>
            </a:r>
            <a:endParaRPr lang="en-US" altLang="zh-CN" sz="28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lv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AI</a:t>
            </a:r>
            <a:r>
              <a:rPr lang="zh-CN" altLang="en-US" sz="28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芯片架构的思考</a:t>
            </a:r>
            <a:endParaRPr lang="en-US" altLang="zh-CN" sz="28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510758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CFC39F85-9C7D-0E43-9011-E7A38A519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脉动阵列原理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5C24EE0-420A-B54B-9212-57ED570B41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7660" y="558414"/>
            <a:ext cx="8399448" cy="6299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3209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CFC39F85-9C7D-0E43-9011-E7A38A519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脉动阵列原理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6B2DE10-3D51-9541-B39A-73C0C3A1A8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7660" y="558414"/>
            <a:ext cx="8399448" cy="6299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0017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74A4C13A-BEC1-484C-915E-3001D4724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TPU</a:t>
            </a:r>
            <a:r>
              <a:rPr lang="zh-CN" altLang="en-US" dirty="0"/>
              <a:t> 脉动阵列计算延迟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1F98C4A-765F-4A4D-8EE7-62C5E3347E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360170"/>
            <a:ext cx="10822131" cy="4994910"/>
          </a:xfrm>
        </p:spPr>
        <p:txBody>
          <a:bodyPr/>
          <a:lstStyle/>
          <a:p>
            <a:r>
              <a:rPr lang="zh-CN" altLang="en-US" dirty="0"/>
              <a:t>程序不感知 </a:t>
            </a:r>
            <a:r>
              <a:rPr lang="en-US" altLang="zh-CN" dirty="0"/>
              <a:t>MMU</a:t>
            </a:r>
            <a:r>
              <a:rPr lang="zh-CN" altLang="en-US" dirty="0"/>
              <a:t> 的脉动实现，从性能角度需要考虑其中的延迟，因为数据一级级的传导，意味着延迟的步步累加。 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CISC </a:t>
            </a:r>
            <a:r>
              <a:rPr lang="zh-CN" altLang="en-US" dirty="0"/>
              <a:t>指令使用四级流水线，用其他指令的执行与 </a:t>
            </a:r>
            <a:r>
              <a:rPr lang="en-US" altLang="zh-CN" dirty="0"/>
              <a:t>MatrixMultiply </a:t>
            </a:r>
            <a:r>
              <a:rPr lang="zh-CN" altLang="en-US" dirty="0"/>
              <a:t>指令重叠，进而隐藏延迟。</a:t>
            </a:r>
          </a:p>
        </p:txBody>
      </p:sp>
    </p:spTree>
    <p:extLst>
      <p:ext uri="{BB962C8B-B14F-4D97-AF65-F5344CB8AC3E}">
        <p14:creationId xmlns:p14="http://schemas.microsoft.com/office/powerpoint/2010/main" val="4846398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74A4C13A-BEC1-484C-915E-3001D4724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TPU</a:t>
            </a:r>
            <a:r>
              <a:rPr lang="zh-CN" altLang="en-US" dirty="0"/>
              <a:t> 脉动阵列：给定</a:t>
            </a:r>
            <a:r>
              <a:rPr lang="en-US" altLang="zh-CN" dirty="0"/>
              <a:t>256</a:t>
            </a:r>
            <a:r>
              <a:rPr lang="zh-CN" altLang="en-US" dirty="0"/>
              <a:t>乘积运算操作，以对角波的形式通过阵列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1F98C4A-765F-4A4D-8EE7-62C5E3347E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360170"/>
            <a:ext cx="2871415" cy="4994910"/>
          </a:xfrm>
        </p:spPr>
        <p:txBody>
          <a:bodyPr/>
          <a:lstStyle/>
          <a:p>
            <a:r>
              <a:rPr lang="zh-CN" altLang="en-US" dirty="0"/>
              <a:t>脉动阵列：权重数据从上侧 </a:t>
            </a:r>
            <a:r>
              <a:rPr lang="en-US" altLang="zh-CN" dirty="0"/>
              <a:t>weight</a:t>
            </a:r>
            <a:r>
              <a:rPr lang="zh-CN" altLang="en-US" dirty="0"/>
              <a:t> 预先加载，输入数据 </a:t>
            </a:r>
            <a:r>
              <a:rPr lang="en-US" altLang="zh-CN" dirty="0"/>
              <a:t>input</a:t>
            </a:r>
            <a:r>
              <a:rPr lang="zh-CN" altLang="en-US" dirty="0"/>
              <a:t> 从左侧进入，输出数据从下侧输出；</a:t>
            </a:r>
            <a:endParaRPr lang="en-US" altLang="zh-CN" dirty="0"/>
          </a:p>
          <a:p>
            <a:r>
              <a:rPr lang="zh-CN" altLang="en-US" dirty="0"/>
              <a:t>给定的</a:t>
            </a:r>
            <a:r>
              <a:rPr lang="en-US" altLang="zh-CN" dirty="0"/>
              <a:t>256-element</a:t>
            </a:r>
            <a:r>
              <a:rPr lang="zh-CN" altLang="en-US" dirty="0"/>
              <a:t>乘累加运算通过矩阵作为对角波前（</a:t>
            </a:r>
            <a:r>
              <a:rPr lang="en-US" altLang="zh-CN" dirty="0"/>
              <a:t>diagonal wavefront</a:t>
            </a:r>
            <a:r>
              <a:rPr lang="zh-CN" altLang="en-US" dirty="0"/>
              <a:t>）移动；</a:t>
            </a:r>
            <a:br>
              <a:rPr lang="zh-CN" altLang="en-US" dirty="0"/>
            </a:b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4C280E0-0299-E84E-A988-F5AAA16B4C4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75328" y="1987768"/>
            <a:ext cx="7797800" cy="3488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662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C7DEFEE-B010-3844-83C3-846973B206F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>
              <a:lnSpc>
                <a:spcPct val="130000"/>
              </a:lnSpc>
            </a:pPr>
            <a:r>
              <a:rPr lang="en-US" altLang="zh-CN" dirty="0">
                <a:latin typeface="Futura Medium" panose="020B0602020204020303" pitchFamily="34" charset="-79"/>
                <a:cs typeface="Futura Medium" panose="020B0602020204020303" pitchFamily="34" charset="-79"/>
              </a:rPr>
              <a:t>3.</a:t>
            </a:r>
            <a:r>
              <a:rPr lang="zh-CN" alt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 竞品对比</a:t>
            </a:r>
          </a:p>
        </p:txBody>
      </p:sp>
    </p:spTree>
    <p:extLst>
      <p:ext uri="{BB962C8B-B14F-4D97-AF65-F5344CB8AC3E}">
        <p14:creationId xmlns:p14="http://schemas.microsoft.com/office/powerpoint/2010/main" val="11323519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>
            <a:extLst>
              <a:ext uri="{FF2B5EF4-FFF2-40B4-BE49-F238E27FC236}">
                <a16:creationId xmlns:a16="http://schemas.microsoft.com/office/drawing/2014/main" id="{6C97C785-85BD-BB49-B639-A0CCA70852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CPU</a:t>
            </a:r>
            <a:r>
              <a:rPr lang="zh-CN" altLang="en-US" dirty="0"/>
              <a:t>、</a:t>
            </a:r>
            <a:r>
              <a:rPr lang="en-US" altLang="zh-CN" dirty="0"/>
              <a:t>GPU</a:t>
            </a:r>
            <a:r>
              <a:rPr lang="zh-CN" altLang="en-US" dirty="0"/>
              <a:t>、</a:t>
            </a:r>
            <a:r>
              <a:rPr lang="en-US" altLang="zh-CN" dirty="0"/>
              <a:t>TPU1</a:t>
            </a:r>
            <a:r>
              <a:rPr lang="zh-CN" altLang="en-US" dirty="0"/>
              <a:t> 服务器对比</a:t>
            </a:r>
          </a:p>
        </p:txBody>
      </p:sp>
      <p:pic>
        <p:nvPicPr>
          <p:cNvPr id="10" name="内容占位符 9">
            <a:extLst>
              <a:ext uri="{FF2B5EF4-FFF2-40B4-BE49-F238E27FC236}">
                <a16:creationId xmlns:a16="http://schemas.microsoft.com/office/drawing/2014/main" id="{52FC54DB-5187-6D41-A162-BB9010100F8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3833" y="2592439"/>
            <a:ext cx="10963275" cy="3581409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4927FAF8-8A3C-B74E-94A8-EF998C9CA58A}"/>
              </a:ext>
            </a:extLst>
          </p:cNvPr>
          <p:cNvSpPr/>
          <p:nvPr/>
        </p:nvSpPr>
        <p:spPr>
          <a:xfrm>
            <a:off x="745889" y="1423525"/>
            <a:ext cx="10718964" cy="8744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92D050"/>
              </a:buClr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4D4D4D"/>
                </a:solidFill>
                <a:latin typeface="Gill Sans MT" panose="020B0502020104020203" pitchFamily="34" charset="0"/>
              </a:rPr>
              <a:t>TPU1</a:t>
            </a:r>
            <a:r>
              <a:rPr lang="zh-CN" altLang="en-US" dirty="0">
                <a:solidFill>
                  <a:srgbClr val="4D4D4D"/>
                </a:solidFill>
                <a:latin typeface="Gill Sans MT" panose="020B0502020104020203" pitchFamily="34" charset="0"/>
              </a:rPr>
              <a:t> 采用的是 </a:t>
            </a:r>
            <a:r>
              <a:rPr lang="en-US" altLang="zh-CN" dirty="0">
                <a:solidFill>
                  <a:srgbClr val="4D4D4D"/>
                </a:solidFill>
                <a:latin typeface="Gill Sans MT" panose="020B0502020104020203" pitchFamily="34" charset="0"/>
              </a:rPr>
              <a:t>SIMD</a:t>
            </a:r>
            <a:r>
              <a:rPr lang="zh-CN" altLang="en-US" dirty="0">
                <a:solidFill>
                  <a:srgbClr val="4D4D4D"/>
                </a:solidFill>
                <a:latin typeface="Gill Sans MT" panose="020B0502020104020203" pitchFamily="34" charset="0"/>
              </a:rPr>
              <a:t> 模式，确定性执行的方式比 </a:t>
            </a:r>
            <a:r>
              <a:rPr lang="en-US" altLang="zh-CN" dirty="0">
                <a:solidFill>
                  <a:srgbClr val="4D4D4D"/>
                </a:solidFill>
                <a:latin typeface="Gill Sans MT" panose="020B0502020104020203" pitchFamily="34" charset="0"/>
              </a:rPr>
              <a:t>CPU</a:t>
            </a:r>
            <a:r>
              <a:rPr lang="zh-CN" altLang="en-US" dirty="0">
                <a:solidFill>
                  <a:srgbClr val="4D4D4D"/>
                </a:solidFill>
                <a:latin typeface="Gill Sans MT" panose="020B0502020104020203" pitchFamily="34" charset="0"/>
              </a:rPr>
              <a:t> 和 </a:t>
            </a:r>
            <a:r>
              <a:rPr lang="en-US" altLang="zh-CN" dirty="0">
                <a:solidFill>
                  <a:srgbClr val="4D4D4D"/>
                </a:solidFill>
                <a:latin typeface="Gill Sans MT" panose="020B0502020104020203" pitchFamily="34" charset="0"/>
              </a:rPr>
              <a:t>GPU</a:t>
            </a:r>
            <a:r>
              <a:rPr lang="zh-CN" altLang="en-US" dirty="0">
                <a:solidFill>
                  <a:srgbClr val="4D4D4D"/>
                </a:solidFill>
                <a:latin typeface="Gill Sans MT" panose="020B0502020104020203" pitchFamily="34" charset="0"/>
              </a:rPr>
              <a:t> 时变优化更符合神经网络的执行要求，减少缓存、乱序执行、多线程、多处理、预取等功能都有助于提高 </a:t>
            </a:r>
            <a:r>
              <a:rPr lang="en-US" altLang="zh-CN" dirty="0">
                <a:solidFill>
                  <a:srgbClr val="4D4D4D"/>
                </a:solidFill>
                <a:latin typeface="Gill Sans MT" panose="020B0502020104020203" pitchFamily="34" charset="0"/>
              </a:rPr>
              <a:t>TPU</a:t>
            </a:r>
            <a:r>
              <a:rPr lang="zh-CN" altLang="en-US" dirty="0">
                <a:solidFill>
                  <a:srgbClr val="4D4D4D"/>
                </a:solidFill>
                <a:latin typeface="Gill Sans MT" panose="020B0502020104020203" pitchFamily="34" charset="0"/>
              </a:rPr>
              <a:t> 计算吞吐，而不是降低延迟</a:t>
            </a:r>
          </a:p>
        </p:txBody>
      </p:sp>
    </p:spTree>
    <p:extLst>
      <p:ext uri="{BB962C8B-B14F-4D97-AF65-F5344CB8AC3E}">
        <p14:creationId xmlns:p14="http://schemas.microsoft.com/office/powerpoint/2010/main" val="32647451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E5DB7C96-86E3-CD43-8CED-09E7F7423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dirty="0"/>
              <a:t>线程分层执行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0421EC8-6F7A-334B-BA58-AEDD05B2689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8856" y="1628800"/>
            <a:ext cx="2964079" cy="395210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F7EB6D2-30FD-F549-B706-02AEF410E5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8856" y="1628800"/>
            <a:ext cx="2964078" cy="3952105"/>
          </a:xfrm>
          <a:prstGeom prst="rect">
            <a:avLst/>
          </a:prstGeom>
        </p:spPr>
      </p:pic>
      <p:sp>
        <p:nvSpPr>
          <p:cNvPr id="7" name="内容占位符 2">
            <a:extLst>
              <a:ext uri="{FF2B5EF4-FFF2-40B4-BE49-F238E27FC236}">
                <a16:creationId xmlns:a16="http://schemas.microsoft.com/office/drawing/2014/main" id="{D18D06A5-BFF9-EA4C-A106-3106C3CDCE6D}"/>
              </a:ext>
            </a:extLst>
          </p:cNvPr>
          <p:cNvSpPr txBox="1">
            <a:spLocks/>
          </p:cNvSpPr>
          <p:nvPr/>
        </p:nvSpPr>
        <p:spPr>
          <a:xfrm>
            <a:off x="5831966" y="1285075"/>
            <a:ext cx="4176464" cy="589190"/>
          </a:xfrm>
          <a:prstGeom prst="rect">
            <a:avLst/>
          </a:prstGeom>
          <a:noFill/>
        </p:spPr>
        <p:txBody>
          <a:bodyPr anchor="ctr"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59898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584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269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954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640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325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kumimoji="1" lang="zh-CN" altLang="en-US" dirty="0">
                <a:latin typeface="Gill Sans MT" panose="020B0502020104020203" pitchFamily="34" charset="0"/>
              </a:rPr>
              <a:t>网格 </a:t>
            </a:r>
            <a:r>
              <a:rPr kumimoji="1" lang="en-US" altLang="zh-CN" dirty="0">
                <a:latin typeface="Gill Sans MT" panose="020B0502020104020203" pitchFamily="34" charset="0"/>
              </a:rPr>
              <a:t>Grid</a:t>
            </a:r>
            <a:r>
              <a:rPr kumimoji="1" lang="zh-CN" altLang="en-US" dirty="0">
                <a:latin typeface="Gill Sans MT" panose="020B0502020104020203" pitchFamily="34" charset="0"/>
              </a:rPr>
              <a:t> 表示所有要执行的任务</a:t>
            </a:r>
            <a:endParaRPr kumimoji="1" lang="en-US" altLang="zh-CN" dirty="0">
              <a:latin typeface="Gill Sans MT" panose="020B0502020104020203" pitchFamily="34" charset="0"/>
            </a:endParaRP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582A012A-6E61-8042-AE42-11B733FEDE5C}"/>
              </a:ext>
            </a:extLst>
          </p:cNvPr>
          <p:cNvSpPr txBox="1">
            <a:spLocks/>
          </p:cNvSpPr>
          <p:nvPr/>
        </p:nvSpPr>
        <p:spPr>
          <a:xfrm>
            <a:off x="4499818" y="2895614"/>
            <a:ext cx="6840760" cy="589190"/>
          </a:xfrm>
          <a:prstGeom prst="rect">
            <a:avLst/>
          </a:prstGeom>
          <a:noFill/>
        </p:spPr>
        <p:txBody>
          <a:bodyPr anchor="ctr"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59898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584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269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954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640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325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kumimoji="1" lang="zh-CN" altLang="en-US" dirty="0">
                <a:latin typeface="Gill Sans MT" panose="020B0502020104020203" pitchFamily="34" charset="0"/>
              </a:rPr>
              <a:t>网格 </a:t>
            </a:r>
            <a:r>
              <a:rPr kumimoji="1" lang="en-US" altLang="zh-CN" dirty="0">
                <a:latin typeface="Gill Sans MT" panose="020B0502020104020203" pitchFamily="34" charset="0"/>
              </a:rPr>
              <a:t>Grid</a:t>
            </a:r>
            <a:r>
              <a:rPr kumimoji="1" lang="zh-CN" altLang="en-US" dirty="0">
                <a:latin typeface="Gill Sans MT" panose="020B0502020104020203" pitchFamily="34" charset="0"/>
              </a:rPr>
              <a:t> 中包含了很多相同线程 </a:t>
            </a:r>
            <a:r>
              <a:rPr kumimoji="1" lang="en-US" altLang="zh-CN" dirty="0">
                <a:latin typeface="Gill Sans MT" panose="020B0502020104020203" pitchFamily="34" charset="0"/>
              </a:rPr>
              <a:t>Threads</a:t>
            </a:r>
            <a:r>
              <a:rPr kumimoji="1" lang="zh-CN" altLang="en-US" dirty="0">
                <a:latin typeface="Gill Sans MT" panose="020B0502020104020203" pitchFamily="34" charset="0"/>
              </a:rPr>
              <a:t> 数量的块 </a:t>
            </a:r>
            <a:r>
              <a:rPr kumimoji="1" lang="en-US" altLang="zh-CN" dirty="0">
                <a:latin typeface="Gill Sans MT" panose="020B0502020104020203" pitchFamily="34" charset="0"/>
              </a:rPr>
              <a:t>Blocks</a:t>
            </a:r>
            <a:r>
              <a:rPr kumimoji="1" lang="zh-CN" altLang="en-US" dirty="0">
                <a:latin typeface="Gill Sans MT" panose="020B0502020104020203" pitchFamily="34" charset="0"/>
              </a:rPr>
              <a:t> </a:t>
            </a:r>
            <a:endParaRPr kumimoji="1" lang="en-US" altLang="zh-CN" dirty="0">
              <a:latin typeface="Gill Sans MT" panose="020B0502020104020203" pitchFamily="34" charset="0"/>
            </a:endParaRPr>
          </a:p>
        </p:txBody>
      </p:sp>
      <p:sp>
        <p:nvSpPr>
          <p:cNvPr id="9" name="内容占位符 2">
            <a:extLst>
              <a:ext uri="{FF2B5EF4-FFF2-40B4-BE49-F238E27FC236}">
                <a16:creationId xmlns:a16="http://schemas.microsoft.com/office/drawing/2014/main" id="{FC2DA584-E648-6747-8B37-25A9DCC6622E}"/>
              </a:ext>
            </a:extLst>
          </p:cNvPr>
          <p:cNvSpPr txBox="1">
            <a:spLocks/>
          </p:cNvSpPr>
          <p:nvPr/>
        </p:nvSpPr>
        <p:spPr>
          <a:xfrm>
            <a:off x="6119998" y="4509120"/>
            <a:ext cx="3600400" cy="1431825"/>
          </a:xfrm>
          <a:prstGeom prst="rect">
            <a:avLst/>
          </a:prstGeom>
          <a:noFill/>
        </p:spPr>
        <p:txBody>
          <a:bodyPr anchor="ctr"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59898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584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269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954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640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325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kumimoji="1" lang="zh-CN" altLang="en-US" dirty="0">
                <a:latin typeface="Gill Sans MT" panose="020B0502020104020203" pitchFamily="34" charset="0"/>
              </a:rPr>
              <a:t>块 </a:t>
            </a:r>
            <a:r>
              <a:rPr kumimoji="1" lang="en-US" altLang="zh-CN" dirty="0">
                <a:latin typeface="Gill Sans MT" panose="020B0502020104020203" pitchFamily="34" charset="0"/>
              </a:rPr>
              <a:t>Block</a:t>
            </a:r>
            <a:r>
              <a:rPr kumimoji="1" lang="zh-CN" altLang="en-US" dirty="0">
                <a:latin typeface="Gill Sans MT" panose="020B0502020104020203" pitchFamily="34" charset="0"/>
              </a:rPr>
              <a:t> 中的线程数独立执行</a:t>
            </a:r>
            <a:endParaRPr kumimoji="1" lang="en-US" altLang="zh-CN" dirty="0">
              <a:latin typeface="Gill Sans MT" panose="020B0502020104020203" pitchFamily="34" charset="0"/>
            </a:endParaRPr>
          </a:p>
          <a:p>
            <a:pPr marL="0" indent="0" algn="ctr">
              <a:buNone/>
            </a:pPr>
            <a:r>
              <a:rPr kumimoji="1" lang="zh-CN" altLang="en-US" dirty="0">
                <a:latin typeface="Gill Sans MT" panose="020B0502020104020203" pitchFamily="34" charset="0"/>
              </a:rPr>
              <a:t>可以通过本地数据共享</a:t>
            </a:r>
            <a:endParaRPr kumimoji="1" lang="en-US" altLang="zh-CN" dirty="0">
              <a:latin typeface="Gill Sans MT" panose="020B0502020104020203" pitchFamily="34" charset="0"/>
            </a:endParaRPr>
          </a:p>
          <a:p>
            <a:pPr marL="0" indent="0" algn="ctr">
              <a:buNone/>
            </a:pPr>
            <a:r>
              <a:rPr kumimoji="1" lang="zh-CN" altLang="en-US" dirty="0">
                <a:latin typeface="Gill Sans MT" panose="020B0502020104020203" pitchFamily="34" charset="0"/>
              </a:rPr>
              <a:t>同步交换数据</a:t>
            </a:r>
            <a:endParaRPr kumimoji="1" lang="en-US" altLang="zh-CN" dirty="0">
              <a:latin typeface="Gill Sans MT" panose="020B0502020104020203" pitchFamily="34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AFEFFE32-D82A-B646-A444-5838485D378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31048" y="1874017"/>
            <a:ext cx="4178300" cy="736600"/>
          </a:xfrm>
          <a:prstGeom prst="rect">
            <a:avLst/>
          </a:prstGeom>
        </p:spPr>
      </p:pic>
      <p:grpSp>
        <p:nvGrpSpPr>
          <p:cNvPr id="21" name="组合 20">
            <a:extLst>
              <a:ext uri="{FF2B5EF4-FFF2-40B4-BE49-F238E27FC236}">
                <a16:creationId xmlns:a16="http://schemas.microsoft.com/office/drawing/2014/main" id="{11FBEA4C-9F1F-964A-8622-C430B7619371}"/>
              </a:ext>
            </a:extLst>
          </p:cNvPr>
          <p:cNvGrpSpPr/>
          <p:nvPr/>
        </p:nvGrpSpPr>
        <p:grpSpPr>
          <a:xfrm>
            <a:off x="4773998" y="3484488"/>
            <a:ext cx="6292400" cy="736600"/>
            <a:chOff x="4730229" y="3434566"/>
            <a:chExt cx="6292400" cy="736600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360BDD70-8DC4-FD49-8CD2-F3CFE08CEE5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730229" y="3434566"/>
              <a:ext cx="939800" cy="736600"/>
            </a:xfrm>
            <a:prstGeom prst="rect">
              <a:avLst/>
            </a:prstGeom>
          </p:spPr>
        </p:pic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B262B7F4-8229-B649-9743-67C8D875E3F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068379" y="3434566"/>
              <a:ext cx="939800" cy="736600"/>
            </a:xfrm>
            <a:prstGeom prst="rect">
              <a:avLst/>
            </a:prstGeom>
          </p:spPr>
        </p:pic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5887C80B-E4F3-1747-A7A2-1DCDB283369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06529" y="3434566"/>
              <a:ext cx="939800" cy="736600"/>
            </a:xfrm>
            <a:prstGeom prst="rect">
              <a:avLst/>
            </a:prstGeom>
          </p:spPr>
        </p:pic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269D9844-CF60-D441-8204-9E741E192C6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744679" y="3434566"/>
              <a:ext cx="939800" cy="736600"/>
            </a:xfrm>
            <a:prstGeom prst="rect">
              <a:avLst/>
            </a:prstGeom>
          </p:spPr>
        </p:pic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3E0646FF-4F3A-9A42-876D-957FF09596B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082829" y="3434566"/>
              <a:ext cx="939800" cy="736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238231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E5DB7C96-86E3-CD43-8CED-09E7F7423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dirty="0"/>
              <a:t>GPU</a:t>
            </a:r>
            <a:r>
              <a:rPr lang="zh-CN" altLang="en-US" dirty="0"/>
              <a:t> 缓存机制</a:t>
            </a: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6825EEB3-EBDB-DD41-9D47-D33020A3AF66}"/>
              </a:ext>
            </a:extLst>
          </p:cNvPr>
          <p:cNvGraphicFramePr>
            <a:graphicFrameLocks noGrp="1"/>
          </p:cNvGraphicFramePr>
          <p:nvPr/>
        </p:nvGraphicFramePr>
        <p:xfrm>
          <a:off x="6962477" y="1916832"/>
          <a:ext cx="4464495" cy="4104451"/>
        </p:xfrm>
        <a:graphic>
          <a:graphicData uri="http://schemas.openxmlformats.org/drawingml/2006/table">
            <a:tbl>
              <a:tblPr/>
              <a:tblGrid>
                <a:gridCol w="1488165">
                  <a:extLst>
                    <a:ext uri="{9D8B030D-6E8A-4147-A177-3AD203B41FA5}">
                      <a16:colId xmlns:a16="http://schemas.microsoft.com/office/drawing/2014/main" val="1189140174"/>
                    </a:ext>
                  </a:extLst>
                </a:gridCol>
                <a:gridCol w="1488165">
                  <a:extLst>
                    <a:ext uri="{9D8B030D-6E8A-4147-A177-3AD203B41FA5}">
                      <a16:colId xmlns:a16="http://schemas.microsoft.com/office/drawing/2014/main" val="2417993837"/>
                    </a:ext>
                  </a:extLst>
                </a:gridCol>
                <a:gridCol w="1488165">
                  <a:extLst>
                    <a:ext uri="{9D8B030D-6E8A-4147-A177-3AD203B41FA5}">
                      <a16:colId xmlns:a16="http://schemas.microsoft.com/office/drawing/2014/main" val="590979823"/>
                    </a:ext>
                  </a:extLst>
                </a:gridCol>
              </a:tblGrid>
              <a:tr h="1121726">
                <a:tc>
                  <a:txBody>
                    <a:bodyPr/>
                    <a:lstStyle/>
                    <a:p>
                      <a:pPr marL="0" marR="0" lvl="0" indent="0" algn="ctr" defTabSz="91370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kern="1200" dirty="0">
                          <a:solidFill>
                            <a:srgbClr val="92D050"/>
                          </a:solidFill>
                          <a:effectLst/>
                          <a:latin typeface="Gill Sans MT" panose="020B0502020104020203" pitchFamily="34" charset="0"/>
                          <a:ea typeface="Microsoft YaHei" panose="020B0503020204020204" pitchFamily="34" charset="-122"/>
                          <a:cs typeface="+mn-cs"/>
                        </a:rPr>
                        <a:t>Data</a:t>
                      </a:r>
                    </a:p>
                    <a:p>
                      <a:pPr marL="0" marR="0" lvl="0" indent="0" algn="ctr" defTabSz="91370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kern="1200" dirty="0">
                          <a:solidFill>
                            <a:srgbClr val="92D050"/>
                          </a:solidFill>
                          <a:effectLst/>
                          <a:latin typeface="Gill Sans MT" panose="020B0502020104020203" pitchFamily="34" charset="0"/>
                          <a:ea typeface="Microsoft YaHei" panose="020B0503020204020204" pitchFamily="34" charset="-122"/>
                          <a:cs typeface="+mn-cs"/>
                        </a:rPr>
                        <a:t>Location</a:t>
                      </a:r>
                      <a:endParaRPr lang="zh-CN" altLang="en-US" sz="1600" b="0" kern="1200" dirty="0">
                        <a:solidFill>
                          <a:srgbClr val="92D050"/>
                        </a:solidFill>
                        <a:effectLst/>
                        <a:latin typeface="Gill Sans MT" panose="020B0502020104020203" pitchFamily="34" charset="0"/>
                        <a:ea typeface="Microsoft YaHei" panose="020B0503020204020204" pitchFamily="34" charset="-122"/>
                        <a:cs typeface="+mn-cs"/>
                      </a:endParaRPr>
                    </a:p>
                  </a:txBody>
                  <a:tcPr marL="68251" marR="68251" marT="51189" marB="51189" anchor="ctr">
                    <a:lnL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7F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3707" rtl="0" eaLnBrk="1" latinLnBrk="0" hangingPunct="1"/>
                      <a:r>
                        <a:rPr lang="en-US" altLang="zh-CN" sz="1600" b="0" kern="1200" dirty="0">
                          <a:solidFill>
                            <a:srgbClr val="92D050"/>
                          </a:solidFill>
                          <a:effectLst/>
                          <a:latin typeface="Gill Sans MT" panose="020B0502020104020203" pitchFamily="34" charset="0"/>
                          <a:ea typeface="Microsoft YaHei" panose="020B0503020204020204" pitchFamily="34" charset="-122"/>
                          <a:cs typeface="+mn-cs"/>
                        </a:rPr>
                        <a:t>Latency</a:t>
                      </a:r>
                    </a:p>
                    <a:p>
                      <a:pPr marL="0" algn="ctr" defTabSz="913707" rtl="0" eaLnBrk="1" latinLnBrk="0" hangingPunct="1"/>
                      <a:r>
                        <a:rPr lang="en-US" altLang="zh-CN" sz="1600" b="0" kern="1200" dirty="0">
                          <a:solidFill>
                            <a:srgbClr val="92D050"/>
                          </a:solidFill>
                          <a:effectLst/>
                          <a:latin typeface="Gill Sans MT" panose="020B0502020104020203" pitchFamily="34" charset="0"/>
                          <a:ea typeface="Microsoft YaHei" panose="020B0503020204020204" pitchFamily="34" charset="-122"/>
                          <a:cs typeface="+mn-cs"/>
                        </a:rPr>
                        <a:t>(ns)</a:t>
                      </a:r>
                      <a:endParaRPr lang="zh-CN" altLang="en-US" sz="1600" b="0" kern="1200" dirty="0">
                        <a:solidFill>
                          <a:srgbClr val="92D050"/>
                        </a:solidFill>
                        <a:effectLst/>
                        <a:latin typeface="Gill Sans MT" panose="020B0502020104020203" pitchFamily="34" charset="0"/>
                        <a:ea typeface="Microsoft YaHei" panose="020B0503020204020204" pitchFamily="34" charset="-122"/>
                        <a:cs typeface="+mn-cs"/>
                      </a:endParaRPr>
                    </a:p>
                  </a:txBody>
                  <a:tcPr marL="68251" marR="68251" marT="51189" marB="51189" anchor="ctr">
                    <a:lnL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7F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zh-CN" sz="1600" b="0" dirty="0">
                          <a:solidFill>
                            <a:srgbClr val="92D050"/>
                          </a:solidFill>
                          <a:effectLst/>
                          <a:latin typeface="Gill Sans MT" panose="020B0502020104020203" pitchFamily="34" charset="0"/>
                          <a:ea typeface="Microsoft YaHei" panose="020B0503020204020204" pitchFamily="34" charset="-122"/>
                        </a:rPr>
                        <a:t>Threads</a:t>
                      </a:r>
                    </a:p>
                    <a:p>
                      <a:pPr algn="ctr" latinLnBrk="0"/>
                      <a:r>
                        <a:rPr lang="en-US" altLang="zh-CN" sz="1600" b="0" dirty="0">
                          <a:solidFill>
                            <a:srgbClr val="92D050"/>
                          </a:solidFill>
                          <a:effectLst/>
                          <a:latin typeface="Gill Sans MT" panose="020B0502020104020203" pitchFamily="34" charset="0"/>
                          <a:ea typeface="Microsoft YaHei" panose="020B0503020204020204" pitchFamily="34" charset="-122"/>
                        </a:rPr>
                        <a:t>Required</a:t>
                      </a:r>
                      <a:endParaRPr lang="zh-CN" altLang="en-US" sz="1600" b="0" dirty="0">
                        <a:solidFill>
                          <a:srgbClr val="92D050"/>
                        </a:solidFill>
                        <a:effectLst/>
                        <a:latin typeface="Gill Sans MT" panose="020B0502020104020203" pitchFamily="34" charset="0"/>
                        <a:ea typeface="Microsoft YaHei" panose="020B0503020204020204" pitchFamily="34" charset="-122"/>
                      </a:endParaRPr>
                    </a:p>
                  </a:txBody>
                  <a:tcPr marL="68251" marR="68251" marT="51189" marB="51189" anchor="ctr">
                    <a:lnL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7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9128491"/>
                  </a:ext>
                </a:extLst>
              </a:tr>
              <a:tr h="59654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>
                          <a:solidFill>
                            <a:srgbClr val="374154"/>
                          </a:solidFill>
                          <a:effectLst/>
                          <a:latin typeface="Gill Sans MT" panose="020B0502020104020203" pitchFamily="34" charset="0"/>
                          <a:ea typeface="Microsoft YaHei" panose="020B0503020204020204" pitchFamily="34" charset="-122"/>
                        </a:rPr>
                        <a:t>L1</a:t>
                      </a:r>
                      <a:r>
                        <a:rPr lang="zh-CN" altLang="en-US" sz="1400" b="0" dirty="0">
                          <a:solidFill>
                            <a:srgbClr val="374154"/>
                          </a:solidFill>
                          <a:effectLst/>
                          <a:latin typeface="Gill Sans MT" panose="020B0502020104020203" pitchFamily="34" charset="0"/>
                          <a:ea typeface="Microsoft YaHei" panose="020B0503020204020204" pitchFamily="34" charset="-122"/>
                        </a:rPr>
                        <a:t> </a:t>
                      </a:r>
                      <a:r>
                        <a:rPr lang="en-US" altLang="zh-CN" sz="1400" b="0" dirty="0">
                          <a:solidFill>
                            <a:srgbClr val="374154"/>
                          </a:solidFill>
                          <a:effectLst/>
                          <a:latin typeface="Gill Sans MT" panose="020B0502020104020203" pitchFamily="34" charset="0"/>
                          <a:ea typeface="Microsoft YaHei" panose="020B0503020204020204" pitchFamily="34" charset="-122"/>
                        </a:rPr>
                        <a:t>Cache</a:t>
                      </a:r>
                    </a:p>
                  </a:txBody>
                  <a:tcPr marL="68251" marR="68251" marT="51189" marB="51189" anchor="ctr">
                    <a:lnL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>
                          <a:solidFill>
                            <a:srgbClr val="374154"/>
                          </a:solidFill>
                          <a:effectLst/>
                          <a:latin typeface="Gill Sans MT" panose="020B0502020104020203" pitchFamily="34" charset="0"/>
                          <a:ea typeface="Microsoft YaHei" panose="020B0503020204020204" pitchFamily="34" charset="-122"/>
                        </a:rPr>
                        <a:t>27</a:t>
                      </a:r>
                      <a:endParaRPr lang="en-US" sz="1400" b="0" dirty="0">
                        <a:solidFill>
                          <a:srgbClr val="374154"/>
                        </a:solidFill>
                        <a:effectLst/>
                        <a:latin typeface="Gill Sans MT" panose="020B0502020104020203" pitchFamily="34" charset="0"/>
                        <a:ea typeface="Microsoft YaHei" panose="020B0503020204020204" pitchFamily="34" charset="-122"/>
                      </a:endParaRPr>
                    </a:p>
                  </a:txBody>
                  <a:tcPr marL="68251" marR="68251" marT="51189" marB="51189" anchor="ctr">
                    <a:lnL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>
                          <a:solidFill>
                            <a:srgbClr val="374154"/>
                          </a:solidFill>
                          <a:effectLst/>
                          <a:latin typeface="Gill Sans MT" panose="020B0502020104020203" pitchFamily="34" charset="0"/>
                          <a:ea typeface="Microsoft YaHei" panose="020B0503020204020204" pitchFamily="34" charset="-122"/>
                        </a:rPr>
                        <a:t>32,738</a:t>
                      </a:r>
                      <a:endParaRPr lang="zh-CN" altLang="en-US" sz="1400" b="0" dirty="0">
                        <a:solidFill>
                          <a:srgbClr val="374154"/>
                        </a:solidFill>
                        <a:effectLst/>
                        <a:latin typeface="Gill Sans MT" panose="020B0502020104020203" pitchFamily="34" charset="0"/>
                        <a:ea typeface="Microsoft YaHei" panose="020B0503020204020204" pitchFamily="34" charset="-122"/>
                      </a:endParaRPr>
                    </a:p>
                  </a:txBody>
                  <a:tcPr marL="68251" marR="68251" marT="51189" marB="51189" anchor="ctr">
                    <a:lnL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0556718"/>
                  </a:ext>
                </a:extLst>
              </a:tr>
              <a:tr h="59654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>
                          <a:solidFill>
                            <a:srgbClr val="374154"/>
                          </a:solidFill>
                          <a:effectLst/>
                          <a:latin typeface="Gill Sans MT" panose="020B0502020104020203" pitchFamily="34" charset="0"/>
                          <a:ea typeface="Microsoft YaHei" panose="020B0503020204020204" pitchFamily="34" charset="-122"/>
                        </a:rPr>
                        <a:t>L2</a:t>
                      </a:r>
                      <a:r>
                        <a:rPr lang="zh-CN" altLang="en-US" sz="1400" b="0" dirty="0">
                          <a:solidFill>
                            <a:srgbClr val="374154"/>
                          </a:solidFill>
                          <a:effectLst/>
                          <a:latin typeface="Gill Sans MT" panose="020B0502020104020203" pitchFamily="34" charset="0"/>
                          <a:ea typeface="Microsoft YaHei" panose="020B0503020204020204" pitchFamily="34" charset="-122"/>
                        </a:rPr>
                        <a:t> </a:t>
                      </a:r>
                      <a:r>
                        <a:rPr lang="en-US" altLang="zh-CN" sz="1400" b="0" dirty="0">
                          <a:solidFill>
                            <a:srgbClr val="374154"/>
                          </a:solidFill>
                          <a:effectLst/>
                          <a:latin typeface="Gill Sans MT" panose="020B0502020104020203" pitchFamily="34" charset="0"/>
                          <a:ea typeface="Microsoft YaHei" panose="020B0503020204020204" pitchFamily="34" charset="-122"/>
                        </a:rPr>
                        <a:t>Cache</a:t>
                      </a:r>
                    </a:p>
                  </a:txBody>
                  <a:tcPr marL="68251" marR="68251" marT="51189" marB="51189" anchor="ctr">
                    <a:lnL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>
                          <a:solidFill>
                            <a:srgbClr val="374154"/>
                          </a:solidFill>
                          <a:effectLst/>
                          <a:latin typeface="Gill Sans MT" panose="020B0502020104020203" pitchFamily="34" charset="0"/>
                          <a:ea typeface="Microsoft YaHei" panose="020B0503020204020204" pitchFamily="34" charset="-122"/>
                        </a:rPr>
                        <a:t>150</a:t>
                      </a:r>
                      <a:endParaRPr lang="en-US" sz="1400" b="0" dirty="0">
                        <a:solidFill>
                          <a:srgbClr val="374154"/>
                        </a:solidFill>
                        <a:effectLst/>
                        <a:latin typeface="Gill Sans MT" panose="020B0502020104020203" pitchFamily="34" charset="0"/>
                        <a:ea typeface="Microsoft YaHei" panose="020B0503020204020204" pitchFamily="34" charset="-122"/>
                      </a:endParaRPr>
                    </a:p>
                  </a:txBody>
                  <a:tcPr marL="68251" marR="68251" marT="51189" marB="51189" anchor="ctr">
                    <a:lnL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>
                          <a:solidFill>
                            <a:srgbClr val="374154"/>
                          </a:solidFill>
                          <a:effectLst/>
                          <a:latin typeface="Gill Sans MT" panose="020B0502020104020203" pitchFamily="34" charset="0"/>
                          <a:ea typeface="Microsoft YaHei" panose="020B0503020204020204" pitchFamily="34" charset="-122"/>
                        </a:rPr>
                        <a:t>37,500</a:t>
                      </a:r>
                      <a:endParaRPr lang="zh-CN" altLang="en-US" sz="1400" b="0" dirty="0">
                        <a:solidFill>
                          <a:srgbClr val="374154"/>
                        </a:solidFill>
                        <a:effectLst/>
                        <a:latin typeface="Gill Sans MT" panose="020B0502020104020203" pitchFamily="34" charset="0"/>
                        <a:ea typeface="Microsoft YaHei" panose="020B0503020204020204" pitchFamily="34" charset="-122"/>
                      </a:endParaRPr>
                    </a:p>
                  </a:txBody>
                  <a:tcPr marL="68251" marR="68251" marT="51189" marB="51189" anchor="ctr">
                    <a:lnL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7965577"/>
                  </a:ext>
                </a:extLst>
              </a:tr>
              <a:tr h="59654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>
                          <a:solidFill>
                            <a:srgbClr val="374154"/>
                          </a:solidFill>
                          <a:effectLst/>
                          <a:latin typeface="Gill Sans MT" panose="020B0502020104020203" pitchFamily="34" charset="0"/>
                          <a:ea typeface="Microsoft YaHei" panose="020B0503020204020204" pitchFamily="34" charset="-122"/>
                        </a:rPr>
                        <a:t>HBM</a:t>
                      </a:r>
                    </a:p>
                  </a:txBody>
                  <a:tcPr marL="68251" marR="68251" marT="51189" marB="51189" anchor="ctr">
                    <a:lnL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>
                          <a:solidFill>
                            <a:srgbClr val="374154"/>
                          </a:solidFill>
                          <a:effectLst/>
                          <a:latin typeface="Gill Sans MT" panose="020B0502020104020203" pitchFamily="34" charset="0"/>
                          <a:ea typeface="Microsoft YaHei" panose="020B0503020204020204" pitchFamily="34" charset="-122"/>
                        </a:rPr>
                        <a:t>404</a:t>
                      </a:r>
                      <a:endParaRPr lang="zh-CN" altLang="en-US" sz="1400" b="0" dirty="0">
                        <a:solidFill>
                          <a:srgbClr val="374154"/>
                        </a:solidFill>
                        <a:effectLst/>
                        <a:latin typeface="Gill Sans MT" panose="020B0502020104020203" pitchFamily="34" charset="0"/>
                        <a:ea typeface="Microsoft YaHei" panose="020B0503020204020204" pitchFamily="34" charset="-122"/>
                      </a:endParaRPr>
                    </a:p>
                  </a:txBody>
                  <a:tcPr marL="68251" marR="68251" marT="51189" marB="51189" anchor="ctr">
                    <a:lnL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>
                          <a:solidFill>
                            <a:srgbClr val="374154"/>
                          </a:solidFill>
                          <a:effectLst/>
                          <a:latin typeface="Gill Sans MT" panose="020B0502020104020203" pitchFamily="34" charset="0"/>
                          <a:ea typeface="Microsoft YaHei" panose="020B0503020204020204" pitchFamily="34" charset="-122"/>
                        </a:rPr>
                        <a:t>39,264</a:t>
                      </a:r>
                      <a:endParaRPr lang="zh-CN" altLang="en-US" sz="1400" b="0" dirty="0">
                        <a:solidFill>
                          <a:srgbClr val="374154"/>
                        </a:solidFill>
                        <a:effectLst/>
                        <a:latin typeface="Gill Sans MT" panose="020B0502020104020203" pitchFamily="34" charset="0"/>
                        <a:ea typeface="Microsoft YaHei" panose="020B0503020204020204" pitchFamily="34" charset="-122"/>
                      </a:endParaRPr>
                    </a:p>
                  </a:txBody>
                  <a:tcPr marL="68251" marR="68251" marT="51189" marB="51189" anchor="ctr">
                    <a:lnL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9406410"/>
                  </a:ext>
                </a:extLst>
              </a:tr>
              <a:tr h="59654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>
                          <a:solidFill>
                            <a:srgbClr val="374154"/>
                          </a:solidFill>
                          <a:effectLst/>
                          <a:latin typeface="Gill Sans MT" panose="020B0502020104020203" pitchFamily="34" charset="0"/>
                          <a:ea typeface="Microsoft YaHei" panose="020B0503020204020204" pitchFamily="34" charset="-122"/>
                        </a:rPr>
                        <a:t>NVLink</a:t>
                      </a:r>
                    </a:p>
                  </a:txBody>
                  <a:tcPr marL="68251" marR="68251" marT="51189" marB="51189" anchor="ctr">
                    <a:lnL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>
                          <a:solidFill>
                            <a:srgbClr val="374154"/>
                          </a:solidFill>
                          <a:effectLst/>
                          <a:latin typeface="Gill Sans MT" panose="020B0502020104020203" pitchFamily="34" charset="0"/>
                          <a:ea typeface="Microsoft YaHei" panose="020B0503020204020204" pitchFamily="34" charset="-122"/>
                        </a:rPr>
                        <a:t>700</a:t>
                      </a:r>
                      <a:endParaRPr lang="en-US" sz="1400" b="0" dirty="0">
                        <a:solidFill>
                          <a:srgbClr val="374154"/>
                        </a:solidFill>
                        <a:effectLst/>
                        <a:latin typeface="Gill Sans MT" panose="020B0502020104020203" pitchFamily="34" charset="0"/>
                        <a:ea typeface="Microsoft YaHei" panose="020B0503020204020204" pitchFamily="34" charset="-122"/>
                      </a:endParaRPr>
                    </a:p>
                  </a:txBody>
                  <a:tcPr marL="68251" marR="68251" marT="51189" marB="51189" anchor="ctr">
                    <a:lnL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>
                          <a:solidFill>
                            <a:srgbClr val="374154"/>
                          </a:solidFill>
                          <a:effectLst/>
                          <a:latin typeface="Gill Sans MT" panose="020B0502020104020203" pitchFamily="34" charset="0"/>
                          <a:ea typeface="Microsoft YaHei" panose="020B0503020204020204" pitchFamily="34" charset="-122"/>
                        </a:rPr>
                        <a:t>13,125</a:t>
                      </a:r>
                      <a:endParaRPr lang="zh-CN" altLang="en-US" sz="1400" b="0" dirty="0">
                        <a:solidFill>
                          <a:srgbClr val="374154"/>
                        </a:solidFill>
                        <a:effectLst/>
                        <a:latin typeface="Gill Sans MT" panose="020B0502020104020203" pitchFamily="34" charset="0"/>
                        <a:ea typeface="Microsoft YaHei" panose="020B0503020204020204" pitchFamily="34" charset="-122"/>
                      </a:endParaRPr>
                    </a:p>
                  </a:txBody>
                  <a:tcPr marL="68251" marR="68251" marT="51189" marB="51189" anchor="ctr">
                    <a:lnL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2933771"/>
                  </a:ext>
                </a:extLst>
              </a:tr>
              <a:tr h="59654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>
                          <a:solidFill>
                            <a:srgbClr val="374154"/>
                          </a:solidFill>
                          <a:effectLst/>
                          <a:latin typeface="Gill Sans MT" panose="020B0502020104020203" pitchFamily="34" charset="0"/>
                          <a:ea typeface="Microsoft YaHei" panose="020B0503020204020204" pitchFamily="34" charset="-122"/>
                        </a:rPr>
                        <a:t>PCIe</a:t>
                      </a:r>
                    </a:p>
                  </a:txBody>
                  <a:tcPr marL="68251" marR="68251" marT="51189" marB="51189" anchor="ctr">
                    <a:lnL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>
                          <a:solidFill>
                            <a:srgbClr val="374154"/>
                          </a:solidFill>
                          <a:effectLst/>
                          <a:latin typeface="Gill Sans MT" panose="020B0502020104020203" pitchFamily="34" charset="0"/>
                          <a:ea typeface="Microsoft YaHei" panose="020B0503020204020204" pitchFamily="34" charset="-122"/>
                        </a:rPr>
                        <a:t>1470</a:t>
                      </a:r>
                      <a:endParaRPr lang="en-US" sz="1400" b="0" dirty="0">
                        <a:solidFill>
                          <a:srgbClr val="374154"/>
                        </a:solidFill>
                        <a:effectLst/>
                        <a:latin typeface="Gill Sans MT" panose="020B0502020104020203" pitchFamily="34" charset="0"/>
                        <a:ea typeface="Microsoft YaHei" panose="020B0503020204020204" pitchFamily="34" charset="-122"/>
                      </a:endParaRPr>
                    </a:p>
                  </a:txBody>
                  <a:tcPr marL="68251" marR="68251" marT="51189" marB="51189" anchor="ctr">
                    <a:lnL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>
                          <a:solidFill>
                            <a:srgbClr val="374154"/>
                          </a:solidFill>
                          <a:effectLst/>
                          <a:latin typeface="Gill Sans MT" panose="020B0502020104020203" pitchFamily="34" charset="0"/>
                          <a:ea typeface="Microsoft YaHei" panose="020B0503020204020204" pitchFamily="34" charset="-122"/>
                        </a:rPr>
                        <a:t>2297</a:t>
                      </a:r>
                      <a:endParaRPr lang="zh-CN" altLang="en-US" sz="1400" b="0" dirty="0">
                        <a:solidFill>
                          <a:srgbClr val="374154"/>
                        </a:solidFill>
                        <a:effectLst/>
                        <a:latin typeface="Gill Sans MT" panose="020B0502020104020203" pitchFamily="34" charset="0"/>
                        <a:ea typeface="Microsoft YaHei" panose="020B0503020204020204" pitchFamily="34" charset="-122"/>
                      </a:endParaRPr>
                    </a:p>
                  </a:txBody>
                  <a:tcPr marL="68251" marR="68251" marT="51189" marB="51189" anchor="ctr">
                    <a:lnL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3694979"/>
                  </a:ext>
                </a:extLst>
              </a:tr>
            </a:tbl>
          </a:graphicData>
        </a:graphic>
      </p:graphicFrame>
      <p:pic>
        <p:nvPicPr>
          <p:cNvPr id="6" name="图片 5">
            <a:extLst>
              <a:ext uri="{FF2B5EF4-FFF2-40B4-BE49-F238E27FC236}">
                <a16:creationId xmlns:a16="http://schemas.microsoft.com/office/drawing/2014/main" id="{72120EAB-4643-0A4C-97C5-2249F7E56A7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95749" y="1445199"/>
            <a:ext cx="4162672" cy="4820334"/>
          </a:xfrm>
          <a:prstGeom prst="rect">
            <a:avLst/>
          </a:prstGeom>
        </p:spPr>
      </p:pic>
      <p:sp>
        <p:nvSpPr>
          <p:cNvPr id="7" name="内容占位符 2">
            <a:extLst>
              <a:ext uri="{FF2B5EF4-FFF2-40B4-BE49-F238E27FC236}">
                <a16:creationId xmlns:a16="http://schemas.microsoft.com/office/drawing/2014/main" id="{BE9A3CA4-A9CD-2745-B8A7-489861474C43}"/>
              </a:ext>
            </a:extLst>
          </p:cNvPr>
          <p:cNvSpPr txBox="1">
            <a:spLocks/>
          </p:cNvSpPr>
          <p:nvPr/>
        </p:nvSpPr>
        <p:spPr>
          <a:xfrm>
            <a:off x="625773" y="1440455"/>
            <a:ext cx="720080" cy="404369"/>
          </a:xfrm>
          <a:prstGeom prst="rect">
            <a:avLst/>
          </a:prstGeom>
          <a:noFill/>
        </p:spPr>
        <p:txBody>
          <a:bodyPr anchor="ctr"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59898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584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269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954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640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325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kumimoji="1" lang="en-US" altLang="zh-CN" sz="1800" dirty="0">
                <a:latin typeface="Gill Sans MT" panose="020B0502020104020203" pitchFamily="34" charset="0"/>
              </a:rPr>
              <a:t>B/W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950E8FA4-8DE1-3541-A574-1B81B62910C8}"/>
              </a:ext>
            </a:extLst>
          </p:cNvPr>
          <p:cNvSpPr txBox="1">
            <a:spLocks/>
          </p:cNvSpPr>
          <p:nvPr/>
        </p:nvSpPr>
        <p:spPr>
          <a:xfrm>
            <a:off x="625773" y="2780929"/>
            <a:ext cx="720080" cy="404369"/>
          </a:xfrm>
          <a:prstGeom prst="rect">
            <a:avLst/>
          </a:prstGeom>
          <a:noFill/>
        </p:spPr>
        <p:txBody>
          <a:bodyPr anchor="ctr"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59898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584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269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954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640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325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kumimoji="1" lang="en-US" altLang="zh-CN" sz="1800" dirty="0">
                <a:latin typeface="Gill Sans MT" panose="020B0502020104020203" pitchFamily="34" charset="0"/>
              </a:rPr>
              <a:t>13x</a:t>
            </a:r>
          </a:p>
        </p:txBody>
      </p:sp>
      <p:sp>
        <p:nvSpPr>
          <p:cNvPr id="9" name="内容占位符 2">
            <a:extLst>
              <a:ext uri="{FF2B5EF4-FFF2-40B4-BE49-F238E27FC236}">
                <a16:creationId xmlns:a16="http://schemas.microsoft.com/office/drawing/2014/main" id="{1E193305-F79D-F542-8BA7-C2BC60879DF5}"/>
              </a:ext>
            </a:extLst>
          </p:cNvPr>
          <p:cNvSpPr txBox="1">
            <a:spLocks/>
          </p:cNvSpPr>
          <p:nvPr/>
        </p:nvSpPr>
        <p:spPr>
          <a:xfrm>
            <a:off x="625773" y="3812760"/>
            <a:ext cx="720080" cy="404369"/>
          </a:xfrm>
          <a:prstGeom prst="rect">
            <a:avLst/>
          </a:prstGeom>
          <a:noFill/>
        </p:spPr>
        <p:txBody>
          <a:bodyPr anchor="ctr"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59898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584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269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954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640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325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kumimoji="1" lang="en-US" altLang="zh-CN" sz="1800" dirty="0">
                <a:latin typeface="Gill Sans MT" panose="020B0502020104020203" pitchFamily="34" charset="0"/>
              </a:rPr>
              <a:t>3x</a:t>
            </a:r>
          </a:p>
        </p:txBody>
      </p:sp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B0C42A1C-9AC7-3149-B027-FCD245616EE4}"/>
              </a:ext>
            </a:extLst>
          </p:cNvPr>
          <p:cNvSpPr txBox="1">
            <a:spLocks/>
          </p:cNvSpPr>
          <p:nvPr/>
        </p:nvSpPr>
        <p:spPr>
          <a:xfrm>
            <a:off x="625773" y="5472903"/>
            <a:ext cx="720080" cy="404369"/>
          </a:xfrm>
          <a:prstGeom prst="rect">
            <a:avLst/>
          </a:prstGeom>
          <a:noFill/>
        </p:spPr>
        <p:txBody>
          <a:bodyPr anchor="ctr"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59898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584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269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954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640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325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kumimoji="1" lang="en-US" altLang="zh-CN" sz="1800" dirty="0">
                <a:latin typeface="Gill Sans MT" panose="020B0502020104020203" pitchFamily="34" charset="0"/>
              </a:rPr>
              <a:t>1x</a:t>
            </a:r>
          </a:p>
        </p:txBody>
      </p:sp>
      <p:sp>
        <p:nvSpPr>
          <p:cNvPr id="11" name="内容占位符 2">
            <a:extLst>
              <a:ext uri="{FF2B5EF4-FFF2-40B4-BE49-F238E27FC236}">
                <a16:creationId xmlns:a16="http://schemas.microsoft.com/office/drawing/2014/main" id="{C5ABD87D-8329-C74C-AFB2-89A1606A4FF7}"/>
              </a:ext>
            </a:extLst>
          </p:cNvPr>
          <p:cNvSpPr txBox="1">
            <a:spLocks/>
          </p:cNvSpPr>
          <p:nvPr/>
        </p:nvSpPr>
        <p:spPr>
          <a:xfrm>
            <a:off x="1273845" y="1424905"/>
            <a:ext cx="1060982" cy="404369"/>
          </a:xfrm>
          <a:prstGeom prst="rect">
            <a:avLst/>
          </a:prstGeom>
          <a:noFill/>
        </p:spPr>
        <p:txBody>
          <a:bodyPr anchor="ctr"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59898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584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269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954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640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325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kumimoji="1" lang="en-US" altLang="zh-CN" sz="1800" dirty="0">
                <a:solidFill>
                  <a:srgbClr val="91D150"/>
                </a:solidFill>
                <a:latin typeface="Gill Sans MT" panose="020B0502020104020203" pitchFamily="34" charset="0"/>
              </a:rPr>
              <a:t>Latency</a:t>
            </a:r>
          </a:p>
        </p:txBody>
      </p:sp>
      <p:sp>
        <p:nvSpPr>
          <p:cNvPr id="12" name="内容占位符 2">
            <a:extLst>
              <a:ext uri="{FF2B5EF4-FFF2-40B4-BE49-F238E27FC236}">
                <a16:creationId xmlns:a16="http://schemas.microsoft.com/office/drawing/2014/main" id="{92DC4DF3-89E9-A546-8373-B9AF85BAE06C}"/>
              </a:ext>
            </a:extLst>
          </p:cNvPr>
          <p:cNvSpPr txBox="1">
            <a:spLocks/>
          </p:cNvSpPr>
          <p:nvPr/>
        </p:nvSpPr>
        <p:spPr>
          <a:xfrm>
            <a:off x="1273845" y="2780928"/>
            <a:ext cx="1060982" cy="404369"/>
          </a:xfrm>
          <a:prstGeom prst="rect">
            <a:avLst/>
          </a:prstGeom>
          <a:noFill/>
        </p:spPr>
        <p:txBody>
          <a:bodyPr anchor="ctr"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59898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584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269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954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640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325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kumimoji="1" lang="en-US" altLang="zh-CN" sz="1800" dirty="0">
                <a:solidFill>
                  <a:srgbClr val="91D150"/>
                </a:solidFill>
                <a:latin typeface="Gill Sans MT" panose="020B0502020104020203" pitchFamily="34" charset="0"/>
              </a:rPr>
              <a:t>1x</a:t>
            </a:r>
          </a:p>
        </p:txBody>
      </p:sp>
      <p:sp>
        <p:nvSpPr>
          <p:cNvPr id="13" name="内容占位符 2">
            <a:extLst>
              <a:ext uri="{FF2B5EF4-FFF2-40B4-BE49-F238E27FC236}">
                <a16:creationId xmlns:a16="http://schemas.microsoft.com/office/drawing/2014/main" id="{BFEE78A9-7F83-A14C-9227-D56022DE9F83}"/>
              </a:ext>
            </a:extLst>
          </p:cNvPr>
          <p:cNvSpPr txBox="1">
            <a:spLocks/>
          </p:cNvSpPr>
          <p:nvPr/>
        </p:nvSpPr>
        <p:spPr>
          <a:xfrm>
            <a:off x="1273845" y="3812759"/>
            <a:ext cx="1060982" cy="404369"/>
          </a:xfrm>
          <a:prstGeom prst="rect">
            <a:avLst/>
          </a:prstGeom>
          <a:noFill/>
        </p:spPr>
        <p:txBody>
          <a:bodyPr anchor="ctr"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59898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584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269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954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640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325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kumimoji="1" lang="en-US" altLang="zh-CN" sz="1800" dirty="0">
                <a:solidFill>
                  <a:srgbClr val="91D150"/>
                </a:solidFill>
                <a:latin typeface="Gill Sans MT" panose="020B0502020104020203" pitchFamily="34" charset="0"/>
              </a:rPr>
              <a:t>5x</a:t>
            </a:r>
          </a:p>
        </p:txBody>
      </p:sp>
      <p:sp>
        <p:nvSpPr>
          <p:cNvPr id="14" name="内容占位符 2">
            <a:extLst>
              <a:ext uri="{FF2B5EF4-FFF2-40B4-BE49-F238E27FC236}">
                <a16:creationId xmlns:a16="http://schemas.microsoft.com/office/drawing/2014/main" id="{F646D7C6-69D8-0447-847B-DB7BD236AA1B}"/>
              </a:ext>
            </a:extLst>
          </p:cNvPr>
          <p:cNvSpPr txBox="1">
            <a:spLocks/>
          </p:cNvSpPr>
          <p:nvPr/>
        </p:nvSpPr>
        <p:spPr>
          <a:xfrm>
            <a:off x="1273845" y="5449885"/>
            <a:ext cx="1060982" cy="404369"/>
          </a:xfrm>
          <a:prstGeom prst="rect">
            <a:avLst/>
          </a:prstGeom>
          <a:noFill/>
        </p:spPr>
        <p:txBody>
          <a:bodyPr anchor="ctr"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59898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584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269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954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640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325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kumimoji="1" lang="en-US" altLang="zh-CN" sz="1800" dirty="0">
                <a:solidFill>
                  <a:srgbClr val="91D150"/>
                </a:solidFill>
                <a:latin typeface="Gill Sans MT" panose="020B0502020104020203" pitchFamily="34" charset="0"/>
              </a:rPr>
              <a:t>15x</a:t>
            </a:r>
          </a:p>
        </p:txBody>
      </p:sp>
    </p:spTree>
    <p:extLst>
      <p:ext uri="{BB962C8B-B14F-4D97-AF65-F5344CB8AC3E}">
        <p14:creationId xmlns:p14="http://schemas.microsoft.com/office/powerpoint/2010/main" val="13600912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>
            <a:extLst>
              <a:ext uri="{FF2B5EF4-FFF2-40B4-BE49-F238E27FC236}">
                <a16:creationId xmlns:a16="http://schemas.microsoft.com/office/drawing/2014/main" id="{6C97C785-85BD-BB49-B639-A0CCA70852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CPU</a:t>
            </a:r>
            <a:r>
              <a:rPr lang="zh-CN" altLang="en-US" dirty="0"/>
              <a:t>、</a:t>
            </a:r>
            <a:r>
              <a:rPr lang="en-US" altLang="zh-CN" dirty="0"/>
              <a:t>GPU</a:t>
            </a:r>
            <a:r>
              <a:rPr lang="zh-CN" altLang="en-US" dirty="0"/>
              <a:t>、</a:t>
            </a:r>
            <a:r>
              <a:rPr lang="en-US" altLang="zh-CN" dirty="0"/>
              <a:t>TPU1</a:t>
            </a:r>
            <a:r>
              <a:rPr lang="zh-CN" altLang="en-US" dirty="0"/>
              <a:t> 服务器对比</a:t>
            </a:r>
          </a:p>
        </p:txBody>
      </p:sp>
      <p:pic>
        <p:nvPicPr>
          <p:cNvPr id="10" name="内容占位符 9">
            <a:extLst>
              <a:ext uri="{FF2B5EF4-FFF2-40B4-BE49-F238E27FC236}">
                <a16:creationId xmlns:a16="http://schemas.microsoft.com/office/drawing/2014/main" id="{52FC54DB-5187-6D41-A162-BB9010100F8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3833" y="2571417"/>
            <a:ext cx="10963275" cy="3581409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9D29DF21-930D-D843-8B57-487026E4BD87}"/>
              </a:ext>
            </a:extLst>
          </p:cNvPr>
          <p:cNvSpPr/>
          <p:nvPr/>
        </p:nvSpPr>
        <p:spPr>
          <a:xfrm>
            <a:off x="745889" y="1423525"/>
            <a:ext cx="10718964" cy="8739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92D050"/>
              </a:buClr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rgbClr val="4D4D4D"/>
                </a:solidFill>
                <a:latin typeface="-apple-system"/>
              </a:rPr>
              <a:t>计算性能：</a:t>
            </a:r>
            <a:r>
              <a:rPr lang="zh-CN" altLang="en-US" dirty="0">
                <a:solidFill>
                  <a:srgbClr val="4D4D4D"/>
                </a:solidFill>
                <a:latin typeface="-apple-system"/>
              </a:rPr>
              <a:t>每秒</a:t>
            </a:r>
            <a:r>
              <a:rPr lang="en-US" altLang="zh-CN" dirty="0">
                <a:solidFill>
                  <a:srgbClr val="4D4D4D"/>
                </a:solidFill>
                <a:latin typeface="-apple-system"/>
              </a:rPr>
              <a:t>92</a:t>
            </a:r>
            <a:r>
              <a:rPr lang="zh-CN" altLang="en-US" dirty="0">
                <a:solidFill>
                  <a:srgbClr val="4D4D4D"/>
                </a:solidFill>
                <a:latin typeface="-apple-system"/>
              </a:rPr>
              <a:t>万亿次计算，</a:t>
            </a:r>
            <a:r>
              <a:rPr lang="en-US" altLang="zh-CN" dirty="0">
                <a:solidFill>
                  <a:srgbClr val="4D4D4D"/>
                </a:solidFill>
                <a:latin typeface="-apple-system"/>
              </a:rPr>
              <a:t>92Top/s=700MHz * 65535 *2</a:t>
            </a:r>
            <a:r>
              <a:rPr lang="zh-CN" altLang="en-US" dirty="0">
                <a:solidFill>
                  <a:srgbClr val="4D4D4D"/>
                </a:solidFill>
                <a:latin typeface="-apple-system"/>
              </a:rPr>
              <a:t>，其中 </a:t>
            </a:r>
            <a:r>
              <a:rPr lang="en-US" altLang="zh-CN" dirty="0">
                <a:solidFill>
                  <a:srgbClr val="4D4D4D"/>
                </a:solidFill>
                <a:latin typeface="-apple-system"/>
              </a:rPr>
              <a:t>65536</a:t>
            </a:r>
            <a:r>
              <a:rPr lang="zh-CN" altLang="en-US" dirty="0">
                <a:solidFill>
                  <a:srgbClr val="4D4D4D"/>
                </a:solidFill>
                <a:latin typeface="-apple-system"/>
              </a:rPr>
              <a:t> 为每周期执行的乘法操作数，</a:t>
            </a:r>
            <a:r>
              <a:rPr lang="en-US" altLang="zh-CN" dirty="0">
                <a:solidFill>
                  <a:srgbClr val="4D4D4D"/>
                </a:solidFill>
                <a:latin typeface="-apple-system"/>
              </a:rPr>
              <a:t>X2</a:t>
            </a:r>
            <a:r>
              <a:rPr lang="zh-CN" altLang="en-US" dirty="0">
                <a:solidFill>
                  <a:srgbClr val="4D4D4D"/>
                </a:solidFill>
                <a:latin typeface="-apple-system"/>
              </a:rPr>
              <a:t> 为在 </a:t>
            </a:r>
            <a:r>
              <a:rPr lang="en-US" altLang="zh-CN" dirty="0">
                <a:solidFill>
                  <a:srgbClr val="4D4D4D"/>
                </a:solidFill>
                <a:latin typeface="-apple-system"/>
              </a:rPr>
              <a:t>MMU</a:t>
            </a:r>
            <a:r>
              <a:rPr lang="zh-CN" altLang="en-US" dirty="0">
                <a:solidFill>
                  <a:srgbClr val="4D4D4D"/>
                </a:solidFill>
                <a:latin typeface="-apple-system"/>
              </a:rPr>
              <a:t> 中同时还会有 </a:t>
            </a:r>
            <a:r>
              <a:rPr lang="en-US" altLang="zh-CN" dirty="0">
                <a:solidFill>
                  <a:srgbClr val="4D4D4D"/>
                </a:solidFill>
                <a:latin typeface="-apple-system"/>
              </a:rPr>
              <a:t>65536</a:t>
            </a:r>
            <a:r>
              <a:rPr lang="zh-CN" altLang="en-US" dirty="0">
                <a:solidFill>
                  <a:srgbClr val="4D4D4D"/>
                </a:solidFill>
                <a:latin typeface="-apple-system"/>
              </a:rPr>
              <a:t> 次加法。脉动阵列平稳运行时，每周期可以计算 </a:t>
            </a:r>
            <a:r>
              <a:rPr lang="en-US" altLang="zh-CN" dirty="0">
                <a:solidFill>
                  <a:srgbClr val="4D4D4D"/>
                </a:solidFill>
                <a:latin typeface="-apple-system"/>
              </a:rPr>
              <a:t>256</a:t>
            </a:r>
            <a:r>
              <a:rPr lang="zh-CN" altLang="en-US" dirty="0">
                <a:solidFill>
                  <a:srgbClr val="4D4D4D"/>
                </a:solidFill>
                <a:latin typeface="-apple-system"/>
              </a:rPr>
              <a:t> 个乘法结果；</a:t>
            </a:r>
          </a:p>
        </p:txBody>
      </p:sp>
    </p:spTree>
    <p:extLst>
      <p:ext uri="{BB962C8B-B14F-4D97-AF65-F5344CB8AC3E}">
        <p14:creationId xmlns:p14="http://schemas.microsoft.com/office/powerpoint/2010/main" val="13510550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>
            <a:extLst>
              <a:ext uri="{FF2B5EF4-FFF2-40B4-BE49-F238E27FC236}">
                <a16:creationId xmlns:a16="http://schemas.microsoft.com/office/drawing/2014/main" id="{6C97C785-85BD-BB49-B639-A0CCA70852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CPU</a:t>
            </a:r>
            <a:r>
              <a:rPr lang="zh-CN" altLang="en-US" dirty="0"/>
              <a:t>、</a:t>
            </a:r>
            <a:r>
              <a:rPr lang="en-US" altLang="zh-CN" dirty="0"/>
              <a:t>GPU</a:t>
            </a:r>
            <a:r>
              <a:rPr lang="zh-CN" altLang="en-US" dirty="0"/>
              <a:t>、</a:t>
            </a:r>
            <a:r>
              <a:rPr lang="en-US" altLang="zh-CN" dirty="0"/>
              <a:t>TPU1</a:t>
            </a:r>
            <a:r>
              <a:rPr lang="zh-CN" altLang="en-US" dirty="0"/>
              <a:t> 服务器对比</a:t>
            </a:r>
          </a:p>
        </p:txBody>
      </p:sp>
      <p:pic>
        <p:nvPicPr>
          <p:cNvPr id="10" name="内容占位符 9">
            <a:extLst>
              <a:ext uri="{FF2B5EF4-FFF2-40B4-BE49-F238E27FC236}">
                <a16:creationId xmlns:a16="http://schemas.microsoft.com/office/drawing/2014/main" id="{52FC54DB-5187-6D41-A162-BB9010100F8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3833" y="2571417"/>
            <a:ext cx="10963275" cy="3581409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9D29DF21-930D-D843-8B57-487026E4BD87}"/>
              </a:ext>
            </a:extLst>
          </p:cNvPr>
          <p:cNvSpPr/>
          <p:nvPr/>
        </p:nvSpPr>
        <p:spPr>
          <a:xfrm>
            <a:off x="745889" y="1423525"/>
            <a:ext cx="10718964" cy="87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92D050"/>
              </a:buClr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rgbClr val="4D4D4D"/>
                </a:solidFill>
                <a:latin typeface="-apple-system"/>
              </a:rPr>
              <a:t>片上缓存</a:t>
            </a:r>
            <a:r>
              <a:rPr lang="zh-CN" altLang="en-US" dirty="0">
                <a:solidFill>
                  <a:srgbClr val="4D4D4D"/>
                </a:solidFill>
                <a:latin typeface="-apple-system"/>
              </a:rPr>
              <a:t>：</a:t>
            </a:r>
            <a:r>
              <a:rPr lang="en-US" altLang="zh-CN" dirty="0">
                <a:solidFill>
                  <a:srgbClr val="4D4D4D"/>
                </a:solidFill>
                <a:latin typeface="-apple-system"/>
              </a:rPr>
              <a:t>TPU1</a:t>
            </a:r>
            <a:r>
              <a:rPr lang="zh-CN" altLang="en-US" dirty="0">
                <a:solidFill>
                  <a:srgbClr val="4D4D4D"/>
                </a:solidFill>
                <a:latin typeface="-apple-system"/>
              </a:rPr>
              <a:t> 选择将片上缓存做的较大，从而节省片外访存消耗。</a:t>
            </a:r>
            <a:br>
              <a:rPr lang="zh-CN" altLang="en-US" dirty="0"/>
            </a:b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533092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59AAE4A8-F402-714B-A4C5-4E3D9E4EA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0" dirty="0">
                <a:latin typeface="Futura Medium" panose="020B0602020204020303" pitchFamily="34" charset="-79"/>
                <a:cs typeface="Futura Medium" panose="020B0602020204020303" pitchFamily="34" charset="-79"/>
                <a:sym typeface="Huawei Sans" panose="020C0503030203020204" pitchFamily="34" charset="0"/>
              </a:rPr>
              <a:t>Talk Overview</a:t>
            </a:r>
            <a:endParaRPr kumimoji="1" lang="zh-CN" altLang="en-US" b="0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AFDB0A1D-6C52-4149-AEBC-A2D06EC247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78271" y="1793690"/>
            <a:ext cx="4582885" cy="4011574"/>
          </a:xfrm>
        </p:spPr>
        <p:txBody>
          <a:bodyPr anchor="ctr"/>
          <a:lstStyle/>
          <a:p>
            <a:pPr marL="444500" indent="-444500"/>
            <a:r>
              <a:rPr lang="en-US" altLang="zh-CN" sz="2800" dirty="0">
                <a:latin typeface="Gill Sans MT" panose="020B0502020104020203" pitchFamily="34" charset="0"/>
                <a:ea typeface="Microsoft YaHei" panose="020B0503020204020204" pitchFamily="34" charset="-122"/>
              </a:rPr>
              <a:t>TPU</a:t>
            </a:r>
            <a:r>
              <a:rPr lang="zh-CN" altLang="en-US" sz="2800" dirty="0">
                <a:latin typeface="Gill Sans MT" panose="020B0502020104020203" pitchFamily="34" charset="0"/>
                <a:ea typeface="Microsoft YaHei" panose="020B0503020204020204" pitchFamily="34" charset="-122"/>
              </a:rPr>
              <a:t> 历史发展</a:t>
            </a:r>
            <a:endParaRPr lang="en-US" altLang="zh-CN" sz="2800" dirty="0"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44500" indent="-444500"/>
            <a:r>
              <a:rPr lang="en-US" altLang="zh-CN" sz="2800" dirty="0">
                <a:latin typeface="Gill Sans MT" panose="020B0502020104020203" pitchFamily="34" charset="0"/>
                <a:ea typeface="Microsoft YaHei" panose="020B0503020204020204" pitchFamily="34" charset="-122"/>
              </a:rPr>
              <a:t>TPU1</a:t>
            </a:r>
            <a:r>
              <a:rPr lang="zh-CN" altLang="en-US" sz="2800" dirty="0">
                <a:latin typeface="Gill Sans MT" panose="020B0502020104020203" pitchFamily="34" charset="0"/>
                <a:ea typeface="Microsoft YaHei" panose="020B0503020204020204" pitchFamily="34" charset="-122"/>
              </a:rPr>
              <a:t> 脉动阵列细节</a:t>
            </a:r>
            <a:endParaRPr lang="en-US" altLang="zh-CN" sz="2800" dirty="0"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44500" indent="-444500"/>
            <a:r>
              <a:rPr lang="en-US" altLang="zh-CN" sz="2800" dirty="0">
                <a:latin typeface="Gill Sans MT" panose="020B0502020104020203" pitchFamily="34" charset="0"/>
                <a:ea typeface="Microsoft YaHei" panose="020B0503020204020204" pitchFamily="34" charset="-122"/>
              </a:rPr>
              <a:t>TPU2</a:t>
            </a:r>
            <a:r>
              <a:rPr lang="zh-CN" altLang="en-US" sz="2800" dirty="0">
                <a:latin typeface="Gill Sans MT" panose="020B0502020104020203" pitchFamily="34" charset="0"/>
                <a:ea typeface="Microsoft YaHei" panose="020B0503020204020204" pitchFamily="34" charset="-122"/>
              </a:rPr>
              <a:t> 第一款训练卡</a:t>
            </a:r>
            <a:endParaRPr lang="en-US" altLang="zh-CN" sz="2800" dirty="0"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44500" indent="-444500"/>
            <a:r>
              <a:rPr lang="en-US" altLang="zh-CN" sz="2800" dirty="0">
                <a:latin typeface="Gill Sans MT" panose="020B0502020104020203" pitchFamily="34" charset="0"/>
                <a:ea typeface="Microsoft YaHei" panose="020B0503020204020204" pitchFamily="34" charset="-122"/>
              </a:rPr>
              <a:t>TPU3</a:t>
            </a:r>
            <a:r>
              <a:rPr lang="zh-CN" altLang="en-US" sz="2800" dirty="0">
                <a:latin typeface="Gill Sans MT" panose="020B0502020104020203" pitchFamily="34" charset="0"/>
                <a:ea typeface="Microsoft YaHei" panose="020B0503020204020204" pitchFamily="34" charset="-122"/>
              </a:rPr>
              <a:t> 性能 </a:t>
            </a:r>
            <a:r>
              <a:rPr lang="en-US" altLang="zh-CN" sz="2800" dirty="0">
                <a:latin typeface="Gill Sans MT" panose="020B0502020104020203" pitchFamily="34" charset="0"/>
                <a:ea typeface="Microsoft YaHei" panose="020B0503020204020204" pitchFamily="34" charset="-122"/>
              </a:rPr>
              <a:t>POD</a:t>
            </a:r>
            <a:r>
              <a:rPr lang="zh-CN" altLang="en-US" sz="2800" dirty="0">
                <a:latin typeface="Gill Sans MT" panose="020B0502020104020203" pitchFamily="34" charset="0"/>
                <a:ea typeface="Microsoft YaHei" panose="020B0503020204020204" pitchFamily="34" charset="-122"/>
              </a:rPr>
              <a:t> 超算</a:t>
            </a:r>
            <a:endParaRPr lang="en-US" altLang="zh-CN" sz="2800" dirty="0"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44500" indent="-444500"/>
            <a:r>
              <a:rPr lang="en-US" altLang="zh-CN" sz="2800" dirty="0">
                <a:latin typeface="Gill Sans MT" panose="020B0502020104020203" pitchFamily="34" charset="0"/>
                <a:ea typeface="Microsoft YaHei" panose="020B0503020204020204" pitchFamily="34" charset="-122"/>
              </a:rPr>
              <a:t>TPU4</a:t>
            </a:r>
            <a:r>
              <a:rPr lang="zh-CN" altLang="en-US" sz="2800">
                <a:latin typeface="Gill Sans MT" panose="020B0502020104020203" pitchFamily="34" charset="0"/>
                <a:ea typeface="Microsoft YaHei" panose="020B0503020204020204" pitchFamily="34" charset="-122"/>
              </a:rPr>
              <a:t> 超级互联</a:t>
            </a:r>
            <a:endParaRPr lang="en-US" altLang="zh-CN" sz="2800" dirty="0">
              <a:latin typeface="Gill Sans MT" panose="020B0502020104020203" pitchFamily="34" charset="0"/>
              <a:ea typeface="Microsoft YaHei" panose="020B0503020204020204" pitchFamily="34" charset="-122"/>
            </a:endParaRPr>
          </a:p>
        </p:txBody>
      </p:sp>
      <p:sp>
        <p:nvSpPr>
          <p:cNvPr id="9" name="左大括号 8">
            <a:extLst>
              <a:ext uri="{FF2B5EF4-FFF2-40B4-BE49-F238E27FC236}">
                <a16:creationId xmlns:a16="http://schemas.microsoft.com/office/drawing/2014/main" id="{466B6A9B-750A-0B4E-88D4-4F61315E3835}"/>
              </a:ext>
            </a:extLst>
          </p:cNvPr>
          <p:cNvSpPr/>
          <p:nvPr/>
        </p:nvSpPr>
        <p:spPr bwMode="auto">
          <a:xfrm>
            <a:off x="6221548" y="2104596"/>
            <a:ext cx="319150" cy="3444865"/>
          </a:xfrm>
          <a:prstGeom prst="leftBrace">
            <a:avLst>
              <a:gd name="adj1" fmla="val 8333"/>
              <a:gd name="adj2" fmla="val 63388"/>
            </a:avLst>
          </a:prstGeom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136257699">
                  <a:custGeom>
                    <a:avLst/>
                    <a:gdLst>
                      <a:gd name="connsiteX0" fmla="*/ 319150 w 319150"/>
                      <a:gd name="connsiteY0" fmla="*/ 3444865 h 3444865"/>
                      <a:gd name="connsiteX1" fmla="*/ 159575 w 319150"/>
                      <a:gd name="connsiteY1" fmla="*/ 3418270 h 3444865"/>
                      <a:gd name="connsiteX2" fmla="*/ 159575 w 319150"/>
                      <a:gd name="connsiteY2" fmla="*/ 2850489 h 3444865"/>
                      <a:gd name="connsiteX3" fmla="*/ 159575 w 319150"/>
                      <a:gd name="connsiteY3" fmla="*/ 2210226 h 3444865"/>
                      <a:gd name="connsiteX4" fmla="*/ 0 w 319150"/>
                      <a:gd name="connsiteY4" fmla="*/ 2183631 h 3444865"/>
                      <a:gd name="connsiteX5" fmla="*/ 159575 w 319150"/>
                      <a:gd name="connsiteY5" fmla="*/ 2157036 h 3444865"/>
                      <a:gd name="connsiteX6" fmla="*/ 159575 w 319150"/>
                      <a:gd name="connsiteY6" fmla="*/ 1624426 h 3444865"/>
                      <a:gd name="connsiteX7" fmla="*/ 159575 w 319150"/>
                      <a:gd name="connsiteY7" fmla="*/ 1155729 h 3444865"/>
                      <a:gd name="connsiteX8" fmla="*/ 159575 w 319150"/>
                      <a:gd name="connsiteY8" fmla="*/ 601814 h 3444865"/>
                      <a:gd name="connsiteX9" fmla="*/ 159575 w 319150"/>
                      <a:gd name="connsiteY9" fmla="*/ 26595 h 3444865"/>
                      <a:gd name="connsiteX10" fmla="*/ 319150 w 319150"/>
                      <a:gd name="connsiteY10" fmla="*/ 0 h 3444865"/>
                      <a:gd name="connsiteX11" fmla="*/ 319150 w 319150"/>
                      <a:gd name="connsiteY11" fmla="*/ 654524 h 3444865"/>
                      <a:gd name="connsiteX12" fmla="*/ 319150 w 319150"/>
                      <a:gd name="connsiteY12" fmla="*/ 1309049 h 3444865"/>
                      <a:gd name="connsiteX13" fmla="*/ 319150 w 319150"/>
                      <a:gd name="connsiteY13" fmla="*/ 1998022 h 3444865"/>
                      <a:gd name="connsiteX14" fmla="*/ 319150 w 319150"/>
                      <a:gd name="connsiteY14" fmla="*/ 2583649 h 3444865"/>
                      <a:gd name="connsiteX15" fmla="*/ 319150 w 319150"/>
                      <a:gd name="connsiteY15" fmla="*/ 3444865 h 3444865"/>
                      <a:gd name="connsiteX0" fmla="*/ 319150 w 319150"/>
                      <a:gd name="connsiteY0" fmla="*/ 3444865 h 3444865"/>
                      <a:gd name="connsiteX1" fmla="*/ 159575 w 319150"/>
                      <a:gd name="connsiteY1" fmla="*/ 3418270 h 3444865"/>
                      <a:gd name="connsiteX2" fmla="*/ 159575 w 319150"/>
                      <a:gd name="connsiteY2" fmla="*/ 2826328 h 3444865"/>
                      <a:gd name="connsiteX3" fmla="*/ 159575 w 319150"/>
                      <a:gd name="connsiteY3" fmla="*/ 2210226 h 3444865"/>
                      <a:gd name="connsiteX4" fmla="*/ 0 w 319150"/>
                      <a:gd name="connsiteY4" fmla="*/ 2183631 h 3444865"/>
                      <a:gd name="connsiteX5" fmla="*/ 159575 w 319150"/>
                      <a:gd name="connsiteY5" fmla="*/ 2157036 h 3444865"/>
                      <a:gd name="connsiteX6" fmla="*/ 159575 w 319150"/>
                      <a:gd name="connsiteY6" fmla="*/ 1581817 h 3444865"/>
                      <a:gd name="connsiteX7" fmla="*/ 159575 w 319150"/>
                      <a:gd name="connsiteY7" fmla="*/ 1006598 h 3444865"/>
                      <a:gd name="connsiteX8" fmla="*/ 159575 w 319150"/>
                      <a:gd name="connsiteY8" fmla="*/ 516596 h 3444865"/>
                      <a:gd name="connsiteX9" fmla="*/ 159575 w 319150"/>
                      <a:gd name="connsiteY9" fmla="*/ 26595 h 3444865"/>
                      <a:gd name="connsiteX10" fmla="*/ 319150 w 319150"/>
                      <a:gd name="connsiteY10" fmla="*/ 0 h 34448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319150" h="3444865" stroke="0" extrusionOk="0">
                        <a:moveTo>
                          <a:pt x="319150" y="3444865"/>
                        </a:moveTo>
                        <a:cubicBezTo>
                          <a:pt x="232814" y="3443272"/>
                          <a:pt x="159234" y="3433151"/>
                          <a:pt x="159575" y="3418270"/>
                        </a:cubicBezTo>
                        <a:cubicBezTo>
                          <a:pt x="147743" y="3144918"/>
                          <a:pt x="146317" y="3119743"/>
                          <a:pt x="159575" y="2850489"/>
                        </a:cubicBezTo>
                        <a:cubicBezTo>
                          <a:pt x="172833" y="2581235"/>
                          <a:pt x="168453" y="2488408"/>
                          <a:pt x="159575" y="2210226"/>
                        </a:cubicBezTo>
                        <a:cubicBezTo>
                          <a:pt x="149896" y="2201597"/>
                          <a:pt x="94971" y="2177176"/>
                          <a:pt x="0" y="2183631"/>
                        </a:cubicBezTo>
                        <a:cubicBezTo>
                          <a:pt x="90792" y="2183850"/>
                          <a:pt x="159496" y="2172291"/>
                          <a:pt x="159575" y="2157036"/>
                        </a:cubicBezTo>
                        <a:cubicBezTo>
                          <a:pt x="167642" y="1966061"/>
                          <a:pt x="183587" y="1760263"/>
                          <a:pt x="159575" y="1624426"/>
                        </a:cubicBezTo>
                        <a:cubicBezTo>
                          <a:pt x="135564" y="1488589"/>
                          <a:pt x="176026" y="1373184"/>
                          <a:pt x="159575" y="1155729"/>
                        </a:cubicBezTo>
                        <a:cubicBezTo>
                          <a:pt x="143124" y="938274"/>
                          <a:pt x="153315" y="783035"/>
                          <a:pt x="159575" y="601814"/>
                        </a:cubicBezTo>
                        <a:cubicBezTo>
                          <a:pt x="165835" y="420593"/>
                          <a:pt x="177040" y="244797"/>
                          <a:pt x="159575" y="26595"/>
                        </a:cubicBezTo>
                        <a:cubicBezTo>
                          <a:pt x="164767" y="3279"/>
                          <a:pt x="229853" y="-1426"/>
                          <a:pt x="319150" y="0"/>
                        </a:cubicBezTo>
                        <a:cubicBezTo>
                          <a:pt x="294157" y="180619"/>
                          <a:pt x="329838" y="494005"/>
                          <a:pt x="319150" y="654524"/>
                        </a:cubicBezTo>
                        <a:cubicBezTo>
                          <a:pt x="308462" y="815043"/>
                          <a:pt x="331833" y="1027436"/>
                          <a:pt x="319150" y="1309049"/>
                        </a:cubicBezTo>
                        <a:cubicBezTo>
                          <a:pt x="306467" y="1590663"/>
                          <a:pt x="308900" y="1756578"/>
                          <a:pt x="319150" y="1998022"/>
                        </a:cubicBezTo>
                        <a:cubicBezTo>
                          <a:pt x="329400" y="2239466"/>
                          <a:pt x="321189" y="2430078"/>
                          <a:pt x="319150" y="2583649"/>
                        </a:cubicBezTo>
                        <a:cubicBezTo>
                          <a:pt x="317111" y="2737220"/>
                          <a:pt x="345781" y="3064874"/>
                          <a:pt x="319150" y="3444865"/>
                        </a:cubicBezTo>
                        <a:close/>
                      </a:path>
                      <a:path w="319150" h="3444865" fill="none" extrusionOk="0">
                        <a:moveTo>
                          <a:pt x="319150" y="3444865"/>
                        </a:moveTo>
                        <a:cubicBezTo>
                          <a:pt x="230989" y="3444525"/>
                          <a:pt x="161945" y="3432284"/>
                          <a:pt x="159575" y="3418270"/>
                        </a:cubicBezTo>
                        <a:cubicBezTo>
                          <a:pt x="150568" y="3286971"/>
                          <a:pt x="134997" y="2992613"/>
                          <a:pt x="159575" y="2826328"/>
                        </a:cubicBezTo>
                        <a:cubicBezTo>
                          <a:pt x="184153" y="2660043"/>
                          <a:pt x="183797" y="2438397"/>
                          <a:pt x="159575" y="2210226"/>
                        </a:cubicBezTo>
                        <a:cubicBezTo>
                          <a:pt x="164421" y="2183942"/>
                          <a:pt x="79451" y="2186157"/>
                          <a:pt x="0" y="2183631"/>
                        </a:cubicBezTo>
                        <a:cubicBezTo>
                          <a:pt x="88759" y="2186234"/>
                          <a:pt x="157795" y="2170131"/>
                          <a:pt x="159575" y="2157036"/>
                        </a:cubicBezTo>
                        <a:cubicBezTo>
                          <a:pt x="166115" y="2005857"/>
                          <a:pt x="174345" y="1737722"/>
                          <a:pt x="159575" y="1581817"/>
                        </a:cubicBezTo>
                        <a:cubicBezTo>
                          <a:pt x="144805" y="1425912"/>
                          <a:pt x="133578" y="1271824"/>
                          <a:pt x="159575" y="1006598"/>
                        </a:cubicBezTo>
                        <a:cubicBezTo>
                          <a:pt x="185572" y="741372"/>
                          <a:pt x="142674" y="672361"/>
                          <a:pt x="159575" y="516596"/>
                        </a:cubicBezTo>
                        <a:cubicBezTo>
                          <a:pt x="176476" y="360831"/>
                          <a:pt x="157429" y="224163"/>
                          <a:pt x="159575" y="26595"/>
                        </a:cubicBezTo>
                        <a:cubicBezTo>
                          <a:pt x="145031" y="15230"/>
                          <a:pt x="233644" y="-6140"/>
                          <a:pt x="319150" y="0"/>
                        </a:cubicBezTo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02DF1C4-A802-A343-B530-B4B416B51C94}"/>
              </a:ext>
            </a:extLst>
          </p:cNvPr>
          <p:cNvSpPr>
            <a:spLocks noGrp="1"/>
          </p:cNvSpPr>
          <p:nvPr/>
        </p:nvSpPr>
        <p:spPr>
          <a:xfrm>
            <a:off x="895549" y="1052736"/>
            <a:ext cx="6066928" cy="5145013"/>
          </a:xfrm>
          <a:prstGeom prst="rect">
            <a:avLst/>
          </a:prstGeom>
          <a:noFill/>
        </p:spPr>
        <p:txBody>
          <a:bodyPr numCol="1" anchor="t"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Char char="•"/>
              <a:tabLst/>
              <a:defRPr kumimoji="0" lang="zh-CN" altLang="en-US" sz="2133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2133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2133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59898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584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269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954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640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325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zh-CN" altLang="en-US" sz="3200" b="1" dirty="0">
                <a:solidFill>
                  <a:srgbClr val="374154"/>
                </a:solidFill>
                <a:latin typeface="Gill Sans MT" panose="020B0502020104020203" pitchFamily="34" charset="0"/>
              </a:rPr>
              <a:t>国外 </a:t>
            </a:r>
            <a:r>
              <a:rPr lang="en-US" altLang="zh-CN" sz="3200" b="1" dirty="0">
                <a:solidFill>
                  <a:srgbClr val="374154"/>
                </a:solidFill>
                <a:latin typeface="Gill Sans MT" panose="020B0502020104020203" pitchFamily="34" charset="0"/>
              </a:rPr>
              <a:t>AI</a:t>
            </a:r>
            <a:r>
              <a:rPr lang="zh-CN" altLang="en-US" sz="3200" b="1" dirty="0">
                <a:solidFill>
                  <a:srgbClr val="374154"/>
                </a:solidFill>
                <a:latin typeface="Gill Sans MT" panose="020B0502020104020203" pitchFamily="34" charset="0"/>
              </a:rPr>
              <a:t> 芯片</a:t>
            </a:r>
            <a:endParaRPr lang="en-US" altLang="zh-CN" sz="3200" b="1" dirty="0">
              <a:solidFill>
                <a:srgbClr val="374154"/>
              </a:solidFill>
              <a:latin typeface="Gill Sans MT" panose="020B0502020104020203" pitchFamily="34" charset="0"/>
            </a:endParaRPr>
          </a:p>
          <a:p>
            <a:pPr lv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英伟达 </a:t>
            </a:r>
            <a:r>
              <a:rPr lang="en-US" altLang="zh-CN" sz="28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GPU</a:t>
            </a:r>
            <a:r>
              <a:rPr lang="zh-CN" altLang="en-US" sz="28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芯片架构剖析</a:t>
            </a:r>
            <a:endParaRPr lang="en-US" altLang="zh-CN" sz="28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lv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特斯拉 </a:t>
            </a:r>
            <a:r>
              <a:rPr lang="en-US" altLang="zh-CN" sz="28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DOJO</a:t>
            </a:r>
            <a:r>
              <a:rPr lang="zh-CN" altLang="en-US" sz="28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芯片架构剖析</a:t>
            </a:r>
            <a:endParaRPr lang="en-US" altLang="zh-CN" sz="28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lv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谷歌 </a:t>
            </a:r>
            <a:r>
              <a:rPr lang="en-US" altLang="zh-CN" sz="28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TPU</a:t>
            </a:r>
            <a:r>
              <a:rPr lang="zh-CN" altLang="en-US" sz="28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芯片架构剖析</a:t>
            </a:r>
            <a:endParaRPr lang="en-US" altLang="zh-CN" sz="28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lv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AI</a:t>
            </a:r>
            <a:r>
              <a:rPr lang="zh-CN" altLang="en-US" sz="28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芯片架构的思考</a:t>
            </a:r>
            <a:endParaRPr lang="en-US" altLang="zh-CN" sz="28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022417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>
            <a:extLst>
              <a:ext uri="{FF2B5EF4-FFF2-40B4-BE49-F238E27FC236}">
                <a16:creationId xmlns:a16="http://schemas.microsoft.com/office/drawing/2014/main" id="{6C97C785-85BD-BB49-B639-A0CCA70852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CPU</a:t>
            </a:r>
            <a:r>
              <a:rPr lang="zh-CN" altLang="en-US" dirty="0"/>
              <a:t>、</a:t>
            </a:r>
            <a:r>
              <a:rPr lang="en-US" altLang="zh-CN" dirty="0"/>
              <a:t>GPU</a:t>
            </a:r>
            <a:r>
              <a:rPr lang="zh-CN" altLang="en-US" dirty="0"/>
              <a:t>、</a:t>
            </a:r>
            <a:r>
              <a:rPr lang="en-US" altLang="zh-CN" dirty="0"/>
              <a:t>TPU1</a:t>
            </a:r>
            <a:r>
              <a:rPr lang="zh-CN" altLang="en-US" dirty="0"/>
              <a:t> 服务器对比</a:t>
            </a:r>
          </a:p>
        </p:txBody>
      </p:sp>
      <p:pic>
        <p:nvPicPr>
          <p:cNvPr id="10" name="内容占位符 9">
            <a:extLst>
              <a:ext uri="{FF2B5EF4-FFF2-40B4-BE49-F238E27FC236}">
                <a16:creationId xmlns:a16="http://schemas.microsoft.com/office/drawing/2014/main" id="{52FC54DB-5187-6D41-A162-BB9010100F8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3833" y="2571417"/>
            <a:ext cx="10963275" cy="3581409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9D29DF21-930D-D843-8B57-487026E4BD87}"/>
              </a:ext>
            </a:extLst>
          </p:cNvPr>
          <p:cNvSpPr/>
          <p:nvPr/>
        </p:nvSpPr>
        <p:spPr>
          <a:xfrm>
            <a:off x="745889" y="1423525"/>
            <a:ext cx="10718964" cy="8739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92D050"/>
              </a:buClr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rgbClr val="4D4D4D"/>
                </a:solidFill>
                <a:latin typeface="-apple-system"/>
              </a:rPr>
              <a:t>量化</a:t>
            </a:r>
            <a:r>
              <a:rPr lang="zh-CN" altLang="en-US" dirty="0">
                <a:solidFill>
                  <a:srgbClr val="4D4D4D"/>
                </a:solidFill>
                <a:latin typeface="-apple-system"/>
              </a:rPr>
              <a:t>：训练阶段使用是 </a:t>
            </a:r>
            <a:r>
              <a:rPr lang="en-US" altLang="zh-CN" dirty="0">
                <a:solidFill>
                  <a:srgbClr val="4D4D4D"/>
                </a:solidFill>
                <a:latin typeface="-apple-system"/>
              </a:rPr>
              <a:t>FP32</a:t>
            </a:r>
            <a:r>
              <a:rPr lang="zh-CN" altLang="en-US" dirty="0">
                <a:solidFill>
                  <a:srgbClr val="4D4D4D"/>
                </a:solidFill>
                <a:latin typeface="-apple-system"/>
              </a:rPr>
              <a:t> 的精度，而 </a:t>
            </a:r>
            <a:r>
              <a:rPr lang="en-US" altLang="zh-CN" dirty="0">
                <a:solidFill>
                  <a:srgbClr val="4D4D4D"/>
                </a:solidFill>
                <a:latin typeface="-apple-system"/>
              </a:rPr>
              <a:t>TPU1</a:t>
            </a:r>
            <a:r>
              <a:rPr lang="zh-CN" altLang="en-US" dirty="0">
                <a:solidFill>
                  <a:srgbClr val="4D4D4D"/>
                </a:solidFill>
                <a:latin typeface="-apple-system"/>
              </a:rPr>
              <a:t> 首推推理阶段使用 </a:t>
            </a:r>
            <a:r>
              <a:rPr lang="en-US" altLang="zh-CN" dirty="0">
                <a:solidFill>
                  <a:srgbClr val="4D4D4D"/>
                </a:solidFill>
                <a:latin typeface="-apple-system"/>
              </a:rPr>
              <a:t>8bit</a:t>
            </a:r>
            <a:r>
              <a:rPr lang="zh-CN" altLang="en-US" dirty="0">
                <a:solidFill>
                  <a:srgbClr val="4D4D4D"/>
                </a:solidFill>
                <a:latin typeface="-apple-system"/>
              </a:rPr>
              <a:t> </a:t>
            </a:r>
            <a:r>
              <a:rPr lang="en-US" altLang="zh-CN" dirty="0">
                <a:solidFill>
                  <a:srgbClr val="4D4D4D"/>
                </a:solidFill>
                <a:latin typeface="-apple-system"/>
              </a:rPr>
              <a:t>integer</a:t>
            </a:r>
            <a:r>
              <a:rPr lang="zh-CN" altLang="en-US" dirty="0">
                <a:solidFill>
                  <a:srgbClr val="4D4D4D"/>
                </a:solidFill>
                <a:latin typeface="-apple-system"/>
              </a:rPr>
              <a:t>。这是 </a:t>
            </a:r>
            <a:r>
              <a:rPr lang="en-US" altLang="zh-CN" dirty="0">
                <a:solidFill>
                  <a:srgbClr val="4D4D4D"/>
                </a:solidFill>
                <a:latin typeface="-apple-system"/>
              </a:rPr>
              <a:t>TPU</a:t>
            </a:r>
            <a:r>
              <a:rPr lang="zh-CN" altLang="en-US" dirty="0">
                <a:solidFill>
                  <a:srgbClr val="4D4D4D"/>
                </a:solidFill>
                <a:latin typeface="-apple-system"/>
              </a:rPr>
              <a:t> 比较具有前瞻性意义的里程碑技术点。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74317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D6EBCE-567A-7D45-B31F-13C63505D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CPU</a:t>
            </a:r>
            <a:r>
              <a:rPr lang="zh-CN" altLang="en-US" dirty="0"/>
              <a:t>、</a:t>
            </a:r>
            <a:r>
              <a:rPr lang="en-US" altLang="zh-CN" dirty="0"/>
              <a:t>GPU</a:t>
            </a:r>
            <a:r>
              <a:rPr lang="zh-CN" altLang="en-US" dirty="0"/>
              <a:t>、</a:t>
            </a:r>
            <a:r>
              <a:rPr lang="en-US" altLang="zh-CN" dirty="0"/>
              <a:t>TPU1</a:t>
            </a:r>
            <a:r>
              <a:rPr lang="zh-CN" altLang="en-US" dirty="0"/>
              <a:t> 服务器对比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23989AA-7E73-B647-A1E0-588A7A14850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深度学习推理计算性能：</a:t>
            </a:r>
            <a:r>
              <a:rPr lang="en-US" altLang="zh-CN" dirty="0"/>
              <a:t>Batch</a:t>
            </a:r>
            <a:r>
              <a:rPr lang="zh-CN" altLang="en-US" dirty="0"/>
              <a:t> </a:t>
            </a:r>
            <a:r>
              <a:rPr lang="en-US" altLang="zh-CN" dirty="0"/>
              <a:t>Size</a:t>
            </a:r>
            <a:r>
              <a:rPr lang="zh-CN" altLang="en-US" dirty="0"/>
              <a:t> 越大，单次迭代的计算量越大；</a:t>
            </a:r>
            <a:r>
              <a:rPr lang="en-US" altLang="zh-CN" dirty="0"/>
              <a:t>TPU</a:t>
            </a:r>
            <a:r>
              <a:rPr lang="zh-CN" altLang="en-US" dirty="0"/>
              <a:t> 因为大的缓存可以存放更多的数据 </a:t>
            </a:r>
            <a:r>
              <a:rPr lang="en-US" altLang="zh-CN" dirty="0"/>
              <a:t>Batch</a:t>
            </a:r>
            <a:r>
              <a:rPr lang="zh-CN" altLang="en-US" dirty="0"/>
              <a:t> </a:t>
            </a:r>
            <a:r>
              <a:rPr lang="en-US" altLang="zh-CN" dirty="0"/>
              <a:t>Size</a:t>
            </a:r>
            <a:r>
              <a:rPr lang="zh-CN" altLang="en-US" dirty="0"/>
              <a:t>，</a:t>
            </a:r>
            <a:r>
              <a:rPr lang="en-US" altLang="zh-CN" dirty="0"/>
              <a:t>IPS</a:t>
            </a:r>
            <a:r>
              <a:rPr lang="zh-CN" altLang="en-US" dirty="0"/>
              <a:t> 最高，是 </a:t>
            </a:r>
            <a:r>
              <a:rPr lang="en-US" altLang="zh-CN" dirty="0"/>
              <a:t>GPU</a:t>
            </a:r>
            <a:r>
              <a:rPr lang="zh-CN" altLang="en-US" dirty="0"/>
              <a:t> 的近 </a:t>
            </a:r>
            <a:r>
              <a:rPr lang="en-US" altLang="zh-CN" dirty="0"/>
              <a:t>10</a:t>
            </a:r>
            <a:r>
              <a:rPr lang="zh-CN" altLang="en-US" dirty="0"/>
              <a:t> 倍。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581066E-69FD-5749-81B3-9452F19E4A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5863" y="2977055"/>
            <a:ext cx="6942329" cy="2699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6688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59AAE4A8-F402-714B-A4C5-4E3D9E4EA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思考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8BD8875-76D4-5741-9C72-1A90AFC56D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7" y="1143002"/>
            <a:ext cx="10958765" cy="4996542"/>
          </a:xfrm>
        </p:spPr>
        <p:txBody>
          <a:bodyPr/>
          <a:lstStyle/>
          <a:p>
            <a:r>
              <a:rPr lang="en-US" altLang="zh-CN" dirty="0">
                <a:latin typeface="Gill Sans MT" panose="020B0502020104020203" pitchFamily="34" charset="0"/>
              </a:rPr>
              <a:t>Google</a:t>
            </a:r>
            <a:r>
              <a:rPr lang="zh-CN" altLang="en-US" dirty="0">
                <a:latin typeface="Gill Sans MT" panose="020B0502020104020203" pitchFamily="34" charset="0"/>
              </a:rPr>
              <a:t> 在 </a:t>
            </a:r>
            <a:r>
              <a:rPr lang="en-US" altLang="zh-CN" dirty="0">
                <a:latin typeface="Gill Sans MT" panose="020B0502020104020203" pitchFamily="34" charset="0"/>
              </a:rPr>
              <a:t>2015</a:t>
            </a:r>
            <a:r>
              <a:rPr lang="zh-CN" altLang="en-US" dirty="0">
                <a:latin typeface="Gill Sans MT" panose="020B0502020104020203" pitchFamily="34" charset="0"/>
              </a:rPr>
              <a:t> 年就能部署</a:t>
            </a:r>
            <a:r>
              <a:rPr lang="en-US" altLang="zh-CN" dirty="0">
                <a:latin typeface="Gill Sans MT" panose="020B0502020104020203" pitchFamily="34" charset="0"/>
              </a:rPr>
              <a:t>TPU1</a:t>
            </a:r>
            <a:r>
              <a:rPr lang="zh-CN" altLang="en-US" dirty="0">
                <a:latin typeface="Gill Sans MT" panose="020B0502020104020203" pitchFamily="34" charset="0"/>
              </a:rPr>
              <a:t> </a:t>
            </a:r>
            <a:r>
              <a:rPr lang="en-US" altLang="zh-CN" dirty="0">
                <a:latin typeface="Gill Sans MT" panose="020B0502020104020203" pitchFamily="34" charset="0"/>
              </a:rPr>
              <a:t>ASIC</a:t>
            </a:r>
            <a:r>
              <a:rPr lang="zh-CN" altLang="en-US" dirty="0">
                <a:latin typeface="Gill Sans MT" panose="020B0502020104020203" pitchFamily="34" charset="0"/>
              </a:rPr>
              <a:t> 张量处理器，这意味着从芯片立项开始应该往前推 </a:t>
            </a:r>
            <a:r>
              <a:rPr lang="en-US" altLang="zh-CN" dirty="0">
                <a:latin typeface="Gill Sans MT" panose="020B0502020104020203" pitchFamily="34" charset="0"/>
              </a:rPr>
              <a:t>2</a:t>
            </a:r>
            <a:r>
              <a:rPr lang="zh-CN" altLang="en-US" dirty="0">
                <a:latin typeface="Gill Sans MT" panose="020B0502020104020203" pitchFamily="34" charset="0"/>
              </a:rPr>
              <a:t> 年，</a:t>
            </a:r>
            <a:r>
              <a:rPr lang="en-US" altLang="zh-CN" dirty="0">
                <a:latin typeface="Gill Sans MT" panose="020B0502020104020203" pitchFamily="34" charset="0"/>
              </a:rPr>
              <a:t>AI</a:t>
            </a:r>
            <a:r>
              <a:rPr lang="zh-CN" altLang="en-US" dirty="0">
                <a:latin typeface="Gill Sans MT" panose="020B0502020104020203" pitchFamily="34" charset="0"/>
              </a:rPr>
              <a:t> 系统的思想理念非常超前，连英伟达当时候还没有出现 </a:t>
            </a:r>
            <a:r>
              <a:rPr lang="en-US" altLang="zh-CN" dirty="0">
                <a:latin typeface="Gill Sans MT" panose="020B0502020104020203" pitchFamily="34" charset="0"/>
              </a:rPr>
              <a:t>Tensor</a:t>
            </a:r>
            <a:r>
              <a:rPr lang="zh-CN" altLang="en-US" dirty="0">
                <a:latin typeface="Gill Sans MT" panose="020B0502020104020203" pitchFamily="34" charset="0"/>
              </a:rPr>
              <a:t> </a:t>
            </a:r>
            <a:r>
              <a:rPr lang="en-US" altLang="zh-CN" dirty="0">
                <a:latin typeface="Gill Sans MT" panose="020B0502020104020203" pitchFamily="34" charset="0"/>
              </a:rPr>
              <a:t>Core</a:t>
            </a:r>
            <a:r>
              <a:rPr lang="zh-CN" altLang="en-US" dirty="0">
                <a:latin typeface="Gill Sans MT" panose="020B0502020104020203" pitchFamily="34" charset="0"/>
              </a:rPr>
              <a:t>。</a:t>
            </a:r>
            <a:endParaRPr lang="en-US" altLang="zh-CN" dirty="0">
              <a:latin typeface="Gill Sans MT" panose="020B0502020104020203" pitchFamily="34" charset="0"/>
            </a:endParaRPr>
          </a:p>
          <a:p>
            <a:r>
              <a:rPr lang="zh-CN" altLang="en-US" dirty="0"/>
              <a:t>下一轮矩阵计算必须等到上一轮的激活函数计算完成后才能开始，因此会出现一个很明显的 </a:t>
            </a:r>
            <a:r>
              <a:rPr lang="en-US" altLang="zh-CN" dirty="0"/>
              <a:t>delay slot</a:t>
            </a:r>
            <a:r>
              <a:rPr lang="zh-CN" altLang="en-US" dirty="0"/>
              <a:t>，就是因为结果在被 </a:t>
            </a:r>
            <a:r>
              <a:rPr lang="en-US" altLang="zh-CN" dirty="0"/>
              <a:t>UB </a:t>
            </a:r>
            <a:r>
              <a:rPr lang="zh-CN" altLang="en-US" dirty="0"/>
              <a:t>读取前会等待一个显式同步。</a:t>
            </a:r>
            <a:endParaRPr lang="en-US" altLang="zh-CN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5EE863C7-601B-784B-AC57-942F0FCDA06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31304" y="3589789"/>
            <a:ext cx="3439096" cy="2732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4244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59AAE4A8-F402-714B-A4C5-4E3D9E4EA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思考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8BD8875-76D4-5741-9C72-1A90AFC56D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7" y="1143002"/>
            <a:ext cx="10958765" cy="4996542"/>
          </a:xfrm>
        </p:spPr>
        <p:txBody>
          <a:bodyPr/>
          <a:lstStyle/>
          <a:p>
            <a:r>
              <a:rPr lang="en-US" altLang="zh-CN" dirty="0">
                <a:latin typeface="Gill Sans MT" panose="020B0502020104020203" pitchFamily="34" charset="0"/>
              </a:rPr>
              <a:t>TPU1</a:t>
            </a:r>
            <a:r>
              <a:rPr lang="zh-CN" altLang="en-US" dirty="0">
                <a:latin typeface="Gill Sans MT" panose="020B0502020104020203" pitchFamily="34" charset="0"/>
              </a:rPr>
              <a:t> 做对了什么？有哪些超越时代的设计？</a:t>
            </a:r>
            <a:endParaRPr lang="en-US" altLang="zh-CN" dirty="0">
              <a:latin typeface="Gill Sans MT" panose="020B0502020104020203" pitchFamily="34" charset="0"/>
            </a:endParaRPr>
          </a:p>
          <a:p>
            <a:r>
              <a:rPr lang="en-US" altLang="zh-CN" dirty="0">
                <a:latin typeface="Gill Sans MT" panose="020B0502020104020203" pitchFamily="34" charset="0"/>
              </a:rPr>
              <a:t>TPU1</a:t>
            </a:r>
            <a:r>
              <a:rPr lang="zh-CN" altLang="en-US" dirty="0">
                <a:latin typeface="Gill Sans MT" panose="020B0502020104020203" pitchFamily="34" charset="0"/>
              </a:rPr>
              <a:t> 针对目前</a:t>
            </a:r>
            <a:r>
              <a:rPr lang="en-US" altLang="zh-CN" dirty="0">
                <a:latin typeface="Gill Sans MT" panose="020B0502020104020203" pitchFamily="34" charset="0"/>
              </a:rPr>
              <a:t>AI</a:t>
            </a:r>
            <a:r>
              <a:rPr lang="zh-CN" altLang="en-US" dirty="0">
                <a:latin typeface="Gill Sans MT" panose="020B0502020104020203" pitchFamily="34" charset="0"/>
              </a:rPr>
              <a:t>的发展，</a:t>
            </a:r>
            <a:r>
              <a:rPr lang="zh-CN" altLang="en-US">
                <a:latin typeface="Gill Sans MT" panose="020B0502020104020203" pitchFamily="34" charset="0"/>
              </a:rPr>
              <a:t>没有做什么？</a:t>
            </a:r>
            <a:endParaRPr lang="en-US" altLang="zh-CN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5EE863C7-601B-784B-AC57-942F0FCDA06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31304" y="3589789"/>
            <a:ext cx="3439096" cy="2732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6467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6880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F1AB5C64-BBA8-E245-A46F-23B0C27D7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TPU Printed Circuit Board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A5B499B-7727-0C4C-98E7-DE32035ED8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7422" y="1501885"/>
            <a:ext cx="7761917" cy="4643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4318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F1AB5C64-BBA8-E245-A46F-23B0C27D7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TPU Application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CC7FC94-C0B3-C04B-9DD3-9B4524DBD98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02171" y="1523923"/>
            <a:ext cx="8006400" cy="45036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877537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F1AB5C64-BBA8-E245-A46F-23B0C27D7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TPU Application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D09B4FD-F13E-024A-B191-FF0D965BFE0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24198" y="1355835"/>
            <a:ext cx="8006400" cy="45036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8208972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C7DEFEE-B010-3844-83C3-846973B206F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lnSpc>
                <a:spcPct val="130000"/>
              </a:lnSpc>
            </a:pPr>
            <a:r>
              <a:rPr lang="en-US" altLang="zh-CN" dirty="0"/>
              <a:t>1.</a:t>
            </a:r>
            <a:r>
              <a:rPr lang="zh-CN" altLang="en-US" dirty="0"/>
              <a:t> </a:t>
            </a:r>
            <a:r>
              <a:rPr lang="en-US" altLang="zh-CN" dirty="0"/>
              <a:t>TPU1</a:t>
            </a:r>
            <a:r>
              <a:rPr lang="zh-CN" altLang="en-US" dirty="0"/>
              <a:t>芯片架构</a:t>
            </a:r>
          </a:p>
        </p:txBody>
      </p:sp>
    </p:spTree>
    <p:extLst>
      <p:ext uri="{BB962C8B-B14F-4D97-AF65-F5344CB8AC3E}">
        <p14:creationId xmlns:p14="http://schemas.microsoft.com/office/powerpoint/2010/main" val="40886788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74A4C13A-BEC1-484C-915E-3001D4724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TPU1</a:t>
            </a:r>
            <a:r>
              <a:rPr lang="zh-CN" altLang="en-US" dirty="0"/>
              <a:t> 芯片架构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A416082-FE72-BA41-B324-5B5C66B9A4A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75641" y="1147604"/>
            <a:ext cx="7178379" cy="5151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8789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封面页_图片版 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F4E5724B-7154-473D-A508-2B054E8EE854}"/>
    </a:ext>
  </a:extLst>
</a:theme>
</file>

<file path=ppt/theme/theme2.xml><?xml version="1.0" encoding="utf-8"?>
<a:theme xmlns:a="http://schemas.openxmlformats.org/drawingml/2006/main" name="1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3.xml><?xml version="1.0" encoding="utf-8"?>
<a:theme xmlns:a="http://schemas.openxmlformats.org/drawingml/2006/main" name="5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4.xml><?xml version="1.0" encoding="utf-8"?>
<a:theme xmlns:a="http://schemas.openxmlformats.org/drawingml/2006/main" name="4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5.xml><?xml version="1.0" encoding="utf-8"?>
<a:theme xmlns:a="http://schemas.openxmlformats.org/drawingml/2006/main" name="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1_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结束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CE9DE895-046C-40AC-AD8E-ED7DD660489B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18605</TotalTime>
  <Words>1718</Words>
  <Application>Microsoft Macintosh PowerPoint</Application>
  <PresentationFormat>自定义</PresentationFormat>
  <Paragraphs>172</Paragraphs>
  <Slides>44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7</vt:i4>
      </vt:variant>
      <vt:variant>
        <vt:lpstr>幻灯片标题</vt:lpstr>
      </vt:variant>
      <vt:variant>
        <vt:i4>44</vt:i4>
      </vt:variant>
    </vt:vector>
  </HeadingPairs>
  <TitlesOfParts>
    <vt:vector size="60" baseType="lpstr">
      <vt:lpstr>-apple-system</vt:lpstr>
      <vt:lpstr>Microsoft YaHei</vt:lpstr>
      <vt:lpstr>Microsoft YaHei</vt:lpstr>
      <vt:lpstr>ACGN-MiaoGB-Flash</vt:lpstr>
      <vt:lpstr>Arial</vt:lpstr>
      <vt:lpstr>Calibri</vt:lpstr>
      <vt:lpstr>Futura Medium</vt:lpstr>
      <vt:lpstr>Gill Sans MT</vt:lpstr>
      <vt:lpstr>Wingdings</vt:lpstr>
      <vt:lpstr>封面页_图片版 </vt:lpstr>
      <vt:lpstr>1_内容Copytext </vt:lpstr>
      <vt:lpstr>5_内容Copytext </vt:lpstr>
      <vt:lpstr>4_内容Copytext </vt:lpstr>
      <vt:lpstr>code01</vt:lpstr>
      <vt:lpstr>1_code01</vt:lpstr>
      <vt:lpstr>结束页</vt:lpstr>
      <vt:lpstr>PowerPoint 演示文稿</vt:lpstr>
      <vt:lpstr>PowerPoint 演示文稿</vt:lpstr>
      <vt:lpstr>PowerPoint 演示文稿</vt:lpstr>
      <vt:lpstr>Talk Overview</vt:lpstr>
      <vt:lpstr>TPU Printed Circuit Board</vt:lpstr>
      <vt:lpstr>TPU Application</vt:lpstr>
      <vt:lpstr>TPU Application</vt:lpstr>
      <vt:lpstr>PowerPoint 演示文稿</vt:lpstr>
      <vt:lpstr>TPU1 芯片架构</vt:lpstr>
      <vt:lpstr>TPU1 芯片架构</vt:lpstr>
      <vt:lpstr>TPU1 芯片架构</vt:lpstr>
      <vt:lpstr>TPU1 芯片架构</vt:lpstr>
      <vt:lpstr>TPU1 芯片架构</vt:lpstr>
      <vt:lpstr>TPU1 芯片架构</vt:lpstr>
      <vt:lpstr>TPU1 芯片架构</vt:lpstr>
      <vt:lpstr>TPU CISIC 关键指令</vt:lpstr>
      <vt:lpstr>TPU Instruction Set Architecture v1.5</vt:lpstr>
      <vt:lpstr>TPU1 芯片布局图：专用电路和大量缓存，适合推理工作流程</vt:lpstr>
      <vt:lpstr>PowerPoint 演示文稿</vt:lpstr>
      <vt:lpstr>脉动阵列</vt:lpstr>
      <vt:lpstr>TPU 脉动阵列</vt:lpstr>
      <vt:lpstr>TPU 脉动阵列</vt:lpstr>
      <vt:lpstr>脉动阵列原理</vt:lpstr>
      <vt:lpstr>脉动阵列原理</vt:lpstr>
      <vt:lpstr>脉动阵列原理</vt:lpstr>
      <vt:lpstr>脉动阵列原理</vt:lpstr>
      <vt:lpstr>脉动阵列原理</vt:lpstr>
      <vt:lpstr>脉动阵列原理</vt:lpstr>
      <vt:lpstr>脉动阵列原理</vt:lpstr>
      <vt:lpstr>脉动阵列原理</vt:lpstr>
      <vt:lpstr>脉动阵列原理</vt:lpstr>
      <vt:lpstr>TPU 脉动阵列计算延迟</vt:lpstr>
      <vt:lpstr>TPU 脉动阵列：给定256乘积运算操作，以对角波的形式通过阵列</vt:lpstr>
      <vt:lpstr>PowerPoint 演示文稿</vt:lpstr>
      <vt:lpstr>CPU、GPU、TPU1 服务器对比</vt:lpstr>
      <vt:lpstr>线程分层执行</vt:lpstr>
      <vt:lpstr>GPU 缓存机制</vt:lpstr>
      <vt:lpstr>CPU、GPU、TPU1 服务器对比</vt:lpstr>
      <vt:lpstr>CPU、GPU、TPU1 服务器对比</vt:lpstr>
      <vt:lpstr>CPU、GPU、TPU1 服务器对比</vt:lpstr>
      <vt:lpstr>CPU、GPU、TPU1 服务器对比</vt:lpstr>
      <vt:lpstr>思考</vt:lpstr>
      <vt:lpstr>思考</vt:lpstr>
      <vt:lpstr>PowerPoint 演示文稿</vt:lpstr>
    </vt:vector>
  </TitlesOfParts>
  <Company>Huawei Technologies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sunbeilei</dc:creator>
  <cp:lastModifiedBy>zomi</cp:lastModifiedBy>
  <cp:revision>5582</cp:revision>
  <dcterms:created xsi:type="dcterms:W3CDTF">2020-08-28T08:44:19Z</dcterms:created>
  <dcterms:modified xsi:type="dcterms:W3CDTF">2023-08-02T00:04:46Z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(3)OuEhQ/z37fX125OKW3g17C5bV+y7G/gKJsML0A5/OgKvtn7/T6c/4T6hn9nIqtn/Da2DV0e1
YkZiURPiLC42MShcL/fZA4mE6VGaOA2FvlYfHIYSZJ2x/7mdLeRmmf1w4X0A5d4CCuYz4S2H
9F45z8fGjkVdbq/n1HUN8RuI504mZdRYgPGJ6zxlPm72+/xu+geTV5g6L4LIrOfp3Uz3lD3L
ea+4faiLw6pVexN8LT</vt:lpwstr>
  </property>
  <property fmtid="{D5CDD505-2E9C-101B-9397-08002B2CF9AE}" pid="3" name="_2015_ms_pID_7253431">
    <vt:lpwstr>ecQIe4CoyIly6OHTxuVhmieGPnYbA3uXbJm6HMUaTsPG0exzxoZIPn
gyqoQOOR7cQacoowLqktKvvgDWrIVtDqwjU4OI88dpKCXaoMY848xAR2s3foFSDFY9jS7oet
R0Py72DRnsqr3DDSQaooMLXWBuiLhuIYzMBDAV+PWApFaPwoPpXlY37MgIx3bHfWgjTOwZ3v
JN/RPQQfhjHqAE9PqhRy6dkuTle3NIqVbx2m</vt:lpwstr>
  </property>
  <property fmtid="{D5CDD505-2E9C-101B-9397-08002B2CF9AE}" pid="4" name="_2015_ms_pID_7253432">
    <vt:lpwstr>3A==</vt:lpwstr>
  </property>
  <property fmtid="{D5CDD505-2E9C-101B-9397-08002B2CF9AE}" pid="5" name="_readonly">
    <vt:lpwstr/>
  </property>
  <property fmtid="{D5CDD505-2E9C-101B-9397-08002B2CF9AE}" pid="6" name="_change">
    <vt:lpwstr/>
  </property>
  <property fmtid="{D5CDD505-2E9C-101B-9397-08002B2CF9AE}" pid="7" name="_full-control">
    <vt:lpwstr/>
  </property>
  <property fmtid="{D5CDD505-2E9C-101B-9397-08002B2CF9AE}" pid="8" name="sflag">
    <vt:lpwstr>1664329715</vt:lpwstr>
  </property>
</Properties>
</file>